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media/image27.jpg" ContentType="image/pn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0" r:id="rId1"/>
  </p:sldMasterIdLst>
  <p:sldIdLst>
    <p:sldId id="256" r:id="rId2"/>
    <p:sldId id="257" r:id="rId3"/>
    <p:sldId id="284" r:id="rId4"/>
    <p:sldId id="258" r:id="rId5"/>
    <p:sldId id="259" r:id="rId6"/>
    <p:sldId id="260" r:id="rId7"/>
    <p:sldId id="261" r:id="rId8"/>
    <p:sldId id="264" r:id="rId9"/>
    <p:sldId id="262" r:id="rId10"/>
    <p:sldId id="273" r:id="rId11"/>
    <p:sldId id="275" r:id="rId12"/>
    <p:sldId id="277" r:id="rId13"/>
    <p:sldId id="276" r:id="rId14"/>
    <p:sldId id="278" r:id="rId15"/>
    <p:sldId id="279" r:id="rId16"/>
    <p:sldId id="280" r:id="rId17"/>
    <p:sldId id="281" r:id="rId18"/>
    <p:sldId id="283" r:id="rId19"/>
    <p:sldId id="285" r:id="rId20"/>
    <p:sldId id="286" r:id="rId21"/>
    <p:sldId id="293" r:id="rId22"/>
    <p:sldId id="287" r:id="rId23"/>
    <p:sldId id="288" r:id="rId24"/>
    <p:sldId id="289" r:id="rId25"/>
    <p:sldId id="290" r:id="rId26"/>
    <p:sldId id="292" r:id="rId27"/>
    <p:sldId id="263" r:id="rId28"/>
    <p:sldId id="265" r:id="rId29"/>
    <p:sldId id="266" r:id="rId30"/>
    <p:sldId id="267" r:id="rId31"/>
    <p:sldId id="268" r:id="rId32"/>
    <p:sldId id="269" r:id="rId33"/>
    <p:sldId id="270" r:id="rId3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775DCB02-9BB8-47FD-8907-85C794F793BA}" styleName="主题样式 1 - 强调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284E427A-3D55-4303-BF80-6455036E1DE7}" styleName="主题样式 1 - 强调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327F97BB-C833-4FB7-BDE5-3F7075034690}" styleName="主题样式 2 - 强调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5A111915-BE36-4E01-A7E5-04B1672EAD32}" styleName="浅色样式 2 - 强调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BDBED569-4797-4DF1-A0F4-6AAB3CD982D8}" styleName="浅色样式 3 - 强调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2838BEF-8BB2-4498-84A7-C5851F593DF1}" styleName="中度样式 4 - 强调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8A107856-5554-42FB-B03E-39F5DBC370BA}" styleName="中度样式 4 - 强调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D7AC3CCA-C797-4891-BE02-D94E43425B78}" styleName="中度样式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EB344D84-9AFB-497E-A393-DC336BA19D2E}" styleName="中度样式 3 - 强调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FABFCF23-3B69-468F-B69F-88F6DE6A72F2}" styleName="中度样式 1 - 强调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4" autoAdjust="0"/>
    <p:restoredTop sz="94660"/>
  </p:normalViewPr>
  <p:slideViewPr>
    <p:cSldViewPr snapToGrid="0">
      <p:cViewPr varScale="1">
        <p:scale>
          <a:sx n="86" d="100"/>
          <a:sy n="86" d="100"/>
        </p:scale>
        <p:origin x="562" y="67"/>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zh-CN" altLang="en-US"/>
              <a:t>单击此处编辑母版标题样式</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26D0428F-80BE-46EC-93B6-715918503500}" type="datetimeFigureOut">
              <a:rPr lang="zh-CN" altLang="en-US" smtClean="0"/>
              <a:t>2018/12/29</a:t>
            </a:fld>
            <a:endParaRPr lang="zh-CN" altLang="en-US"/>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zh-CN" altLang="en-US"/>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E81F0607-3B63-491D-88B3-6A5E784C3C2C}" type="slidenum">
              <a:rPr lang="zh-CN" altLang="en-US" smtClean="0"/>
              <a:t>‹#›</a:t>
            </a:fld>
            <a:endParaRPr lang="zh-CN" altLang="en-US"/>
          </a:p>
        </p:txBody>
      </p:sp>
    </p:spTree>
    <p:extLst>
      <p:ext uri="{BB962C8B-B14F-4D97-AF65-F5344CB8AC3E}">
        <p14:creationId xmlns:p14="http://schemas.microsoft.com/office/powerpoint/2010/main" val="36873621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带描述的全景图片">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Date Placeholder 4"/>
          <p:cNvSpPr>
            <a:spLocks noGrp="1"/>
          </p:cNvSpPr>
          <p:nvPr>
            <p:ph type="dt" sz="half" idx="10"/>
          </p:nvPr>
        </p:nvSpPr>
        <p:spPr/>
        <p:txBody>
          <a:bodyPr/>
          <a:lstStyle/>
          <a:p>
            <a:fld id="{26D0428F-80BE-46EC-93B6-715918503500}" type="datetimeFigureOut">
              <a:rPr lang="zh-CN" altLang="en-US" smtClean="0"/>
              <a:t>2018/12/29</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E81F0607-3B63-491D-88B3-6A5E784C3C2C}" type="slidenum">
              <a:rPr lang="zh-CN" altLang="en-US" smtClean="0"/>
              <a:t>‹#›</a:t>
            </a:fld>
            <a:endParaRPr lang="zh-CN" altLang="en-US"/>
          </a:p>
        </p:txBody>
      </p:sp>
    </p:spTree>
    <p:extLst>
      <p:ext uri="{BB962C8B-B14F-4D97-AF65-F5344CB8AC3E}">
        <p14:creationId xmlns:p14="http://schemas.microsoft.com/office/powerpoint/2010/main" val="2352344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标题和描述">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zh-CN" altLang="en-US"/>
              <a:t>单击此处编辑母版标题样式</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4" name="Date Placeholder 3"/>
          <p:cNvSpPr>
            <a:spLocks noGrp="1"/>
          </p:cNvSpPr>
          <p:nvPr>
            <p:ph type="dt" sz="half" idx="10"/>
          </p:nvPr>
        </p:nvSpPr>
        <p:spPr/>
        <p:txBody>
          <a:bodyPr/>
          <a:lstStyle/>
          <a:p>
            <a:fld id="{26D0428F-80BE-46EC-93B6-715918503500}" type="datetimeFigureOut">
              <a:rPr lang="zh-CN" altLang="en-US" smtClean="0"/>
              <a:t>2018/12/29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E81F0607-3B63-491D-88B3-6A5E784C3C2C}" type="slidenum">
              <a:rPr lang="zh-CN" altLang="en-US" smtClean="0"/>
              <a:t>‹#›</a:t>
            </a:fld>
            <a:endParaRPr lang="zh-CN" altLang="en-US"/>
          </a:p>
        </p:txBody>
      </p:sp>
    </p:spTree>
    <p:extLst>
      <p:ext uri="{BB962C8B-B14F-4D97-AF65-F5344CB8AC3E}">
        <p14:creationId xmlns:p14="http://schemas.microsoft.com/office/powerpoint/2010/main" val="42190282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带描述的引言">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zh-CN" altLang="en-US"/>
              <a:t>单击此处编辑母版标题样式</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4" name="Date Placeholder 3"/>
          <p:cNvSpPr>
            <a:spLocks noGrp="1"/>
          </p:cNvSpPr>
          <p:nvPr>
            <p:ph type="dt" sz="half" idx="10"/>
          </p:nvPr>
        </p:nvSpPr>
        <p:spPr/>
        <p:txBody>
          <a:bodyPr/>
          <a:lstStyle/>
          <a:p>
            <a:fld id="{26D0428F-80BE-46EC-93B6-715918503500}" type="datetimeFigureOut">
              <a:rPr lang="zh-CN" altLang="en-US" smtClean="0"/>
              <a:t>2018/12/29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E81F0607-3B63-491D-88B3-6A5E784C3C2C}" type="slidenum">
              <a:rPr lang="zh-CN" altLang="en-US" smtClean="0"/>
              <a:t>‹#›</a:t>
            </a:fld>
            <a:endParaRPr lang="zh-CN" altLang="en-US"/>
          </a:p>
        </p:txBody>
      </p:sp>
    </p:spTree>
    <p:extLst>
      <p:ext uri="{BB962C8B-B14F-4D97-AF65-F5344CB8AC3E}">
        <p14:creationId xmlns:p14="http://schemas.microsoft.com/office/powerpoint/2010/main" val="13669509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名片">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26D0428F-80BE-46EC-93B6-715918503500}" type="datetimeFigureOut">
              <a:rPr lang="zh-CN" altLang="en-US" smtClean="0"/>
              <a:t>2018/12/29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E81F0607-3B63-491D-88B3-6A5E784C3C2C}" type="slidenum">
              <a:rPr lang="zh-CN" altLang="en-US" smtClean="0"/>
              <a:t>‹#›</a:t>
            </a:fld>
            <a:endParaRPr lang="zh-CN" altLang="en-US"/>
          </a:p>
        </p:txBody>
      </p:sp>
    </p:spTree>
    <p:extLst>
      <p:ext uri="{BB962C8B-B14F-4D97-AF65-F5344CB8AC3E}">
        <p14:creationId xmlns:p14="http://schemas.microsoft.com/office/powerpoint/2010/main" val="80648196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栏">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zh-CN" altLang="en-US"/>
              <a:t>单击此处编辑母版标题样式</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26D0428F-80BE-46EC-93B6-715918503500}" type="datetimeFigureOut">
              <a:rPr lang="zh-CN" altLang="en-US" smtClean="0"/>
              <a:t>2018/12/29</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E81F0607-3B63-491D-88B3-6A5E784C3C2C}" type="slidenum">
              <a:rPr lang="zh-CN" altLang="en-US" smtClean="0"/>
              <a:t>‹#›</a:t>
            </a:fld>
            <a:endParaRPr lang="zh-CN" altLang="en-US"/>
          </a:p>
        </p:txBody>
      </p:sp>
    </p:spTree>
    <p:extLst>
      <p:ext uri="{BB962C8B-B14F-4D97-AF65-F5344CB8AC3E}">
        <p14:creationId xmlns:p14="http://schemas.microsoft.com/office/powerpoint/2010/main" val="360231309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图片栏">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zh-CN" altLang="en-US"/>
              <a:t>单击此处编辑母版标题样式</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26D0428F-80BE-46EC-93B6-715918503500}" type="datetimeFigureOut">
              <a:rPr lang="zh-CN" altLang="en-US" smtClean="0"/>
              <a:t>2018/12/29</a:t>
            </a:fld>
            <a:endParaRPr lang="zh-CN" altLang="en-US"/>
          </a:p>
        </p:txBody>
      </p:sp>
      <p:sp>
        <p:nvSpPr>
          <p:cNvPr id="8" name="Footer Placeholder 7"/>
          <p:cNvSpPr>
            <a:spLocks noGrp="1"/>
          </p:cNvSpPr>
          <p:nvPr>
            <p:ph type="ftr" sz="quarter" idx="11"/>
          </p:nvPr>
        </p:nvSpPr>
        <p:spPr>
          <a:xfrm>
            <a:off x="561111" y="6391838"/>
            <a:ext cx="3644282" cy="304801"/>
          </a:xfrm>
        </p:spPr>
        <p:txBody>
          <a:bodyPr/>
          <a:lstStyle/>
          <a:p>
            <a:endParaRPr lang="zh-CN" altLang="en-US"/>
          </a:p>
        </p:txBody>
      </p:sp>
      <p:sp>
        <p:nvSpPr>
          <p:cNvPr id="9" name="Slide Number Placeholder 8"/>
          <p:cNvSpPr>
            <a:spLocks noGrp="1"/>
          </p:cNvSpPr>
          <p:nvPr>
            <p:ph type="sldNum" sz="quarter" idx="12"/>
          </p:nvPr>
        </p:nvSpPr>
        <p:spPr/>
        <p:txBody>
          <a:bodyPr/>
          <a:lstStyle/>
          <a:p>
            <a:fld id="{E81F0607-3B63-491D-88B3-6A5E784C3C2C}" type="slidenum">
              <a:rPr lang="zh-CN" altLang="en-US" smtClean="0"/>
              <a:t>‹#›</a:t>
            </a:fld>
            <a:endParaRPr lang="zh-CN" altLang="en-US"/>
          </a:p>
        </p:txBody>
      </p:sp>
    </p:spTree>
    <p:extLst>
      <p:ext uri="{BB962C8B-B14F-4D97-AF65-F5344CB8AC3E}">
        <p14:creationId xmlns:p14="http://schemas.microsoft.com/office/powerpoint/2010/main" val="268755750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26D0428F-80BE-46EC-93B6-715918503500}" type="datetimeFigureOut">
              <a:rPr lang="zh-CN" altLang="en-US" smtClean="0"/>
              <a:t>2018/12/29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81F0607-3B63-491D-88B3-6A5E784C3C2C}" type="slidenum">
              <a:rPr lang="zh-CN" altLang="en-US" smtClean="0"/>
              <a:t>‹#›</a:t>
            </a:fld>
            <a:endParaRPr lang="zh-CN" altLang="en-US"/>
          </a:p>
        </p:txBody>
      </p:sp>
    </p:spTree>
    <p:extLst>
      <p:ext uri="{BB962C8B-B14F-4D97-AF65-F5344CB8AC3E}">
        <p14:creationId xmlns:p14="http://schemas.microsoft.com/office/powerpoint/2010/main" val="279197590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竖排标题与文本">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26D0428F-80BE-46EC-93B6-715918503500}" type="datetimeFigureOut">
              <a:rPr lang="zh-CN" altLang="en-US" smtClean="0"/>
              <a:t>2018/12/29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E81F0607-3B63-491D-88B3-6A5E784C3C2C}" type="slidenum">
              <a:rPr lang="zh-CN" altLang="en-US" smtClean="0"/>
              <a:t>‹#›</a:t>
            </a:fld>
            <a:endParaRPr lang="zh-CN" altLang="en-US"/>
          </a:p>
        </p:txBody>
      </p:sp>
    </p:spTree>
    <p:extLst>
      <p:ext uri="{BB962C8B-B14F-4D97-AF65-F5344CB8AC3E}">
        <p14:creationId xmlns:p14="http://schemas.microsoft.com/office/powerpoint/2010/main" val="25054501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26D0428F-80BE-46EC-93B6-715918503500}" type="datetimeFigureOut">
              <a:rPr lang="zh-CN" altLang="en-US" smtClean="0"/>
              <a:t>2018/12/29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81F0607-3B63-491D-88B3-6A5E784C3C2C}" type="slidenum">
              <a:rPr lang="zh-CN" altLang="en-US" smtClean="0"/>
              <a:t>‹#›</a:t>
            </a:fld>
            <a:endParaRPr lang="zh-CN" altLang="en-US"/>
          </a:p>
        </p:txBody>
      </p:sp>
    </p:spTree>
    <p:extLst>
      <p:ext uri="{BB962C8B-B14F-4D97-AF65-F5344CB8AC3E}">
        <p14:creationId xmlns:p14="http://schemas.microsoft.com/office/powerpoint/2010/main" val="37128237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26D0428F-80BE-46EC-93B6-715918503500}" type="datetimeFigureOut">
              <a:rPr lang="zh-CN" altLang="en-US" smtClean="0"/>
              <a:t>2018/12/29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E81F0607-3B63-491D-88B3-6A5E784C3C2C}" type="slidenum">
              <a:rPr lang="zh-CN" altLang="en-US" smtClean="0"/>
              <a:t>‹#›</a:t>
            </a:fld>
            <a:endParaRPr lang="zh-CN" altLang="en-US"/>
          </a:p>
        </p:txBody>
      </p:sp>
    </p:spTree>
    <p:extLst>
      <p:ext uri="{BB962C8B-B14F-4D97-AF65-F5344CB8AC3E}">
        <p14:creationId xmlns:p14="http://schemas.microsoft.com/office/powerpoint/2010/main" val="2196090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26D0428F-80BE-46EC-93B6-715918503500}" type="datetimeFigureOut">
              <a:rPr lang="zh-CN" altLang="en-US" smtClean="0"/>
              <a:t>2018/12/29</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E81F0607-3B63-491D-88B3-6A5E784C3C2C}" type="slidenum">
              <a:rPr lang="zh-CN" altLang="en-US" smtClean="0"/>
              <a:t>‹#›</a:t>
            </a:fld>
            <a:endParaRPr lang="zh-CN" altLang="en-US"/>
          </a:p>
        </p:txBody>
      </p:sp>
    </p:spTree>
    <p:extLst>
      <p:ext uri="{BB962C8B-B14F-4D97-AF65-F5344CB8AC3E}">
        <p14:creationId xmlns:p14="http://schemas.microsoft.com/office/powerpoint/2010/main" val="26572098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CN" altLang="en-US"/>
              <a:t>单击此处编辑母版标题样式</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26D0428F-80BE-46EC-93B6-715918503500}" type="datetimeFigureOut">
              <a:rPr lang="zh-CN" altLang="en-US" smtClean="0"/>
              <a:t>2018/12/29</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E81F0607-3B63-491D-88B3-6A5E784C3C2C}" type="slidenum">
              <a:rPr lang="zh-CN" altLang="en-US" smtClean="0"/>
              <a:t>‹#›</a:t>
            </a:fld>
            <a:endParaRPr lang="zh-CN" altLang="en-US"/>
          </a:p>
        </p:txBody>
      </p:sp>
    </p:spTree>
    <p:extLst>
      <p:ext uri="{BB962C8B-B14F-4D97-AF65-F5344CB8AC3E}">
        <p14:creationId xmlns:p14="http://schemas.microsoft.com/office/powerpoint/2010/main" val="32602521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26D0428F-80BE-46EC-93B6-715918503500}" type="datetimeFigureOut">
              <a:rPr lang="zh-CN" altLang="en-US" smtClean="0"/>
              <a:t>2018/12/29</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E81F0607-3B63-491D-88B3-6A5E784C3C2C}" type="slidenum">
              <a:rPr lang="zh-CN" altLang="en-US" smtClean="0"/>
              <a:t>‹#›</a:t>
            </a:fld>
            <a:endParaRPr lang="zh-CN" altLang="en-US"/>
          </a:p>
        </p:txBody>
      </p:sp>
    </p:spTree>
    <p:extLst>
      <p:ext uri="{BB962C8B-B14F-4D97-AF65-F5344CB8AC3E}">
        <p14:creationId xmlns:p14="http://schemas.microsoft.com/office/powerpoint/2010/main" val="32965428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6D0428F-80BE-46EC-93B6-715918503500}" type="datetimeFigureOut">
              <a:rPr lang="zh-CN" altLang="en-US" smtClean="0"/>
              <a:t>2018/12/29</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E81F0607-3B63-491D-88B3-6A5E784C3C2C}" type="slidenum">
              <a:rPr lang="zh-CN" altLang="en-US" smtClean="0"/>
              <a:t>‹#›</a:t>
            </a:fld>
            <a:endParaRPr lang="zh-CN" altLang="en-US"/>
          </a:p>
        </p:txBody>
      </p:sp>
    </p:spTree>
    <p:extLst>
      <p:ext uri="{BB962C8B-B14F-4D97-AF65-F5344CB8AC3E}">
        <p14:creationId xmlns:p14="http://schemas.microsoft.com/office/powerpoint/2010/main" val="39646976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zh-CN" altLang="en-US"/>
              <a:t>单击此处编辑母版标题样式</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Date Placeholder 4"/>
          <p:cNvSpPr>
            <a:spLocks noGrp="1"/>
          </p:cNvSpPr>
          <p:nvPr>
            <p:ph type="dt" sz="half" idx="10"/>
          </p:nvPr>
        </p:nvSpPr>
        <p:spPr/>
        <p:txBody>
          <a:bodyPr/>
          <a:lstStyle/>
          <a:p>
            <a:fld id="{26D0428F-80BE-46EC-93B6-715918503500}" type="datetimeFigureOut">
              <a:rPr lang="zh-CN" altLang="en-US" smtClean="0"/>
              <a:t>2018/12/29</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E81F0607-3B63-491D-88B3-6A5E784C3C2C}" type="slidenum">
              <a:rPr lang="zh-CN" altLang="en-US" smtClean="0"/>
              <a:t>‹#›</a:t>
            </a:fld>
            <a:endParaRPr lang="zh-CN" altLang="en-US"/>
          </a:p>
        </p:txBody>
      </p:sp>
    </p:spTree>
    <p:extLst>
      <p:ext uri="{BB962C8B-B14F-4D97-AF65-F5344CB8AC3E}">
        <p14:creationId xmlns:p14="http://schemas.microsoft.com/office/powerpoint/2010/main" val="19422455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zh-CN" altLang="en-US"/>
              <a:t>单击图标添加图片</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Date Placeholder 4"/>
          <p:cNvSpPr>
            <a:spLocks noGrp="1"/>
          </p:cNvSpPr>
          <p:nvPr>
            <p:ph type="dt" sz="half" idx="10"/>
          </p:nvPr>
        </p:nvSpPr>
        <p:spPr/>
        <p:txBody>
          <a:bodyPr/>
          <a:lstStyle/>
          <a:p>
            <a:fld id="{26D0428F-80BE-46EC-93B6-715918503500}" type="datetimeFigureOut">
              <a:rPr lang="zh-CN" altLang="en-US" smtClean="0"/>
              <a:t>2018/12/29</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E81F0607-3B63-491D-88B3-6A5E784C3C2C}" type="slidenum">
              <a:rPr lang="zh-CN" altLang="en-US" smtClean="0"/>
              <a:t>‹#›</a:t>
            </a:fld>
            <a:endParaRPr lang="zh-CN" altLang="en-US"/>
          </a:p>
        </p:txBody>
      </p:sp>
    </p:spTree>
    <p:extLst>
      <p:ext uri="{BB962C8B-B14F-4D97-AF65-F5344CB8AC3E}">
        <p14:creationId xmlns:p14="http://schemas.microsoft.com/office/powerpoint/2010/main" val="41658538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26D0428F-80BE-46EC-93B6-715918503500}" type="datetimeFigureOut">
              <a:rPr lang="zh-CN" altLang="en-US" smtClean="0"/>
              <a:t>2018/12/29</a:t>
            </a:fld>
            <a:endParaRPr lang="zh-CN" altLang="en-US"/>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zh-CN" altLang="en-US"/>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E81F0607-3B63-491D-88B3-6A5E784C3C2C}" type="slidenum">
              <a:rPr lang="zh-CN" altLang="en-US" smtClean="0"/>
              <a:t>‹#›</a:t>
            </a:fld>
            <a:endParaRPr lang="zh-CN" altLang="en-US"/>
          </a:p>
        </p:txBody>
      </p:sp>
    </p:spTree>
    <p:extLst>
      <p:ext uri="{BB962C8B-B14F-4D97-AF65-F5344CB8AC3E}">
        <p14:creationId xmlns:p14="http://schemas.microsoft.com/office/powerpoint/2010/main" val="3579220155"/>
      </p:ext>
    </p:extLst>
  </p:cSld>
  <p:clrMap bg1="lt1" tx1="dk1" bg2="lt2" tx2="dk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 id="2147483762" r:id="rId12"/>
    <p:sldLayoutId id="2147483763" r:id="rId13"/>
    <p:sldLayoutId id="2147483764" r:id="rId14"/>
    <p:sldLayoutId id="2147483765" r:id="rId15"/>
    <p:sldLayoutId id="2147483766" r:id="rId16"/>
    <p:sldLayoutId id="2147483767" r:id="rId17"/>
  </p:sldLayoutIdLst>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3.png"/><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5.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hyperlink" Target="../project_2018/project_2018/Real_Time_Detection/real_time_detect_new.py"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hyperlink" Target="../project_2018/project_2018/Real_Time_Detection/pyqt5_cv2_final.py" TargetMode="Externa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2D947E-CE34-4DA8-A675-AAFD13DC5F0A}"/>
              </a:ext>
            </a:extLst>
          </p:cNvPr>
          <p:cNvSpPr>
            <a:spLocks noGrp="1"/>
          </p:cNvSpPr>
          <p:nvPr>
            <p:ph type="ctrTitle"/>
          </p:nvPr>
        </p:nvSpPr>
        <p:spPr>
          <a:xfrm>
            <a:off x="1154955" y="1880658"/>
            <a:ext cx="8825658" cy="2677648"/>
          </a:xfrm>
        </p:spPr>
        <p:txBody>
          <a:bodyPr/>
          <a:lstStyle/>
          <a:p>
            <a:r>
              <a:rPr lang="en-US" altLang="zh-CN" sz="6600" dirty="0">
                <a:latin typeface="Consolas" panose="020B0609020204030204" pitchFamily="49" charset="0"/>
              </a:rPr>
              <a:t>Report Of The </a:t>
            </a:r>
            <a:br>
              <a:rPr lang="en-US" altLang="zh-CN" sz="6600" dirty="0">
                <a:latin typeface="Consolas" panose="020B0609020204030204" pitchFamily="49" charset="0"/>
              </a:rPr>
            </a:br>
            <a:r>
              <a:rPr lang="en-US" altLang="zh-CN" sz="6600" dirty="0">
                <a:latin typeface="Consolas" panose="020B0609020204030204" pitchFamily="49" charset="0"/>
              </a:rPr>
              <a:t>Final Project</a:t>
            </a:r>
            <a:endParaRPr lang="zh-CN" altLang="en-US" sz="6600" dirty="0">
              <a:latin typeface="Consolas" panose="020B0609020204030204" pitchFamily="49" charset="0"/>
            </a:endParaRPr>
          </a:p>
        </p:txBody>
      </p:sp>
      <p:sp>
        <p:nvSpPr>
          <p:cNvPr id="3" name="副标题 2">
            <a:extLst>
              <a:ext uri="{FF2B5EF4-FFF2-40B4-BE49-F238E27FC236}">
                <a16:creationId xmlns:a16="http://schemas.microsoft.com/office/drawing/2014/main" id="{9B2236CF-4B23-420A-AD54-8F89E29CCADF}"/>
              </a:ext>
            </a:extLst>
          </p:cNvPr>
          <p:cNvSpPr>
            <a:spLocks noGrp="1"/>
          </p:cNvSpPr>
          <p:nvPr>
            <p:ph type="subTitle" idx="1"/>
          </p:nvPr>
        </p:nvSpPr>
        <p:spPr/>
        <p:txBody>
          <a:bodyPr>
            <a:normAutofit fontScale="92500" lnSpcReduction="10000"/>
          </a:bodyPr>
          <a:lstStyle/>
          <a:p>
            <a:r>
              <a:rPr lang="en-US" altLang="zh-CN" sz="2400" dirty="0">
                <a:latin typeface="Cambria Math" panose="02040503050406030204" pitchFamily="18" charset="0"/>
                <a:ea typeface="Cambria Math" panose="02040503050406030204" pitchFamily="18" charset="0"/>
              </a:rPr>
              <a:t>By: </a:t>
            </a:r>
          </a:p>
          <a:p>
            <a:r>
              <a:rPr lang="en-US" altLang="zh-CN" sz="2400" dirty="0">
                <a:latin typeface="Cambria Math" panose="02040503050406030204" pitchFamily="18" charset="0"/>
                <a:ea typeface="Cambria Math" panose="02040503050406030204" pitchFamily="18" charset="0"/>
              </a:rPr>
              <a:t>	lym:518030910393 ; zkp:518030910374 ; ZWT:518030910405</a:t>
            </a:r>
            <a:endParaRPr lang="zh-CN" altLang="en-US" sz="2400" dirty="0">
              <a:latin typeface="Cambria Math" panose="02040503050406030204" pitchFamily="18" charset="0"/>
            </a:endParaRPr>
          </a:p>
        </p:txBody>
      </p:sp>
    </p:spTree>
    <p:extLst>
      <p:ext uri="{BB962C8B-B14F-4D97-AF65-F5344CB8AC3E}">
        <p14:creationId xmlns:p14="http://schemas.microsoft.com/office/powerpoint/2010/main" val="11069625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C4B474DB-1336-479D-8DFD-D671228C389A}"/>
              </a:ext>
            </a:extLst>
          </p:cNvPr>
          <p:cNvPicPr>
            <a:picLocks noChangeAspect="1"/>
          </p:cNvPicPr>
          <p:nvPr/>
        </p:nvPicPr>
        <p:blipFill>
          <a:blip r:embed="rId2"/>
          <a:stretch>
            <a:fillRect/>
          </a:stretch>
        </p:blipFill>
        <p:spPr>
          <a:xfrm>
            <a:off x="986300" y="1226548"/>
            <a:ext cx="9875720" cy="5469527"/>
          </a:xfrm>
          <a:prstGeom prst="rect">
            <a:avLst/>
          </a:prstGeom>
        </p:spPr>
      </p:pic>
      <p:pic>
        <p:nvPicPr>
          <p:cNvPr id="6" name="图片 5">
            <a:extLst>
              <a:ext uri="{FF2B5EF4-FFF2-40B4-BE49-F238E27FC236}">
                <a16:creationId xmlns:a16="http://schemas.microsoft.com/office/drawing/2014/main" id="{49BD5598-12A9-46EF-B110-E560F83EB539}"/>
              </a:ext>
            </a:extLst>
          </p:cNvPr>
          <p:cNvPicPr>
            <a:picLocks noChangeAspect="1"/>
          </p:cNvPicPr>
          <p:nvPr/>
        </p:nvPicPr>
        <p:blipFill>
          <a:blip r:embed="rId3"/>
          <a:stretch>
            <a:fillRect/>
          </a:stretch>
        </p:blipFill>
        <p:spPr>
          <a:xfrm>
            <a:off x="986300" y="161925"/>
            <a:ext cx="9424526" cy="952583"/>
          </a:xfrm>
          <a:prstGeom prst="rect">
            <a:avLst/>
          </a:prstGeom>
        </p:spPr>
      </p:pic>
      <p:sp>
        <p:nvSpPr>
          <p:cNvPr id="8" name="文本框 7">
            <a:extLst>
              <a:ext uri="{FF2B5EF4-FFF2-40B4-BE49-F238E27FC236}">
                <a16:creationId xmlns:a16="http://schemas.microsoft.com/office/drawing/2014/main" id="{366D5962-F3A1-403D-ADF2-265264EFAECF}"/>
              </a:ext>
            </a:extLst>
          </p:cNvPr>
          <p:cNvSpPr txBox="1"/>
          <p:nvPr/>
        </p:nvSpPr>
        <p:spPr>
          <a:xfrm>
            <a:off x="1171575" y="268884"/>
            <a:ext cx="3536546" cy="523220"/>
          </a:xfrm>
          <a:prstGeom prst="rect">
            <a:avLst/>
          </a:prstGeom>
          <a:noFill/>
        </p:spPr>
        <p:txBody>
          <a:bodyPr wrap="none" rtlCol="0">
            <a:spAutoFit/>
          </a:bodyPr>
          <a:lstStyle/>
          <a:p>
            <a:r>
              <a:rPr lang="en-US" altLang="zh-CN" sz="2800" dirty="0">
                <a:solidFill>
                  <a:schemeClr val="bg1"/>
                </a:solidFill>
                <a:latin typeface="Consolas" panose="020B0609020204030204" pitchFamily="49" charset="0"/>
              </a:rPr>
              <a:t>Subtask II - Note</a:t>
            </a:r>
            <a:endParaRPr lang="zh-CN" altLang="en-US" sz="2800" dirty="0">
              <a:solidFill>
                <a:schemeClr val="bg1"/>
              </a:solidFill>
              <a:latin typeface="Consolas" panose="020B0609020204030204" pitchFamily="49" charset="0"/>
            </a:endParaRPr>
          </a:p>
        </p:txBody>
      </p:sp>
    </p:spTree>
    <p:extLst>
      <p:ext uri="{BB962C8B-B14F-4D97-AF65-F5344CB8AC3E}">
        <p14:creationId xmlns:p14="http://schemas.microsoft.com/office/powerpoint/2010/main" val="15845436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49BD5598-12A9-46EF-B110-E560F83EB539}"/>
              </a:ext>
            </a:extLst>
          </p:cNvPr>
          <p:cNvPicPr>
            <a:picLocks noChangeAspect="1"/>
          </p:cNvPicPr>
          <p:nvPr/>
        </p:nvPicPr>
        <p:blipFill>
          <a:blip r:embed="rId2"/>
          <a:stretch>
            <a:fillRect/>
          </a:stretch>
        </p:blipFill>
        <p:spPr>
          <a:xfrm>
            <a:off x="986300" y="161925"/>
            <a:ext cx="9424526" cy="952583"/>
          </a:xfrm>
          <a:prstGeom prst="rect">
            <a:avLst/>
          </a:prstGeom>
        </p:spPr>
      </p:pic>
      <p:sp>
        <p:nvSpPr>
          <p:cNvPr id="8" name="文本框 7">
            <a:extLst>
              <a:ext uri="{FF2B5EF4-FFF2-40B4-BE49-F238E27FC236}">
                <a16:creationId xmlns:a16="http://schemas.microsoft.com/office/drawing/2014/main" id="{366D5962-F3A1-403D-ADF2-265264EFAECF}"/>
              </a:ext>
            </a:extLst>
          </p:cNvPr>
          <p:cNvSpPr txBox="1"/>
          <p:nvPr/>
        </p:nvSpPr>
        <p:spPr>
          <a:xfrm>
            <a:off x="1171575" y="268884"/>
            <a:ext cx="3536546" cy="523220"/>
          </a:xfrm>
          <a:prstGeom prst="rect">
            <a:avLst/>
          </a:prstGeom>
          <a:noFill/>
        </p:spPr>
        <p:txBody>
          <a:bodyPr wrap="none" rtlCol="0">
            <a:spAutoFit/>
          </a:bodyPr>
          <a:lstStyle/>
          <a:p>
            <a:r>
              <a:rPr lang="en-US" altLang="zh-CN" sz="2800" dirty="0">
                <a:solidFill>
                  <a:schemeClr val="bg1"/>
                </a:solidFill>
                <a:latin typeface="Consolas" panose="020B0609020204030204" pitchFamily="49" charset="0"/>
              </a:rPr>
              <a:t>Subtask II - Note</a:t>
            </a:r>
            <a:endParaRPr lang="zh-CN" altLang="en-US" sz="2800" dirty="0">
              <a:solidFill>
                <a:schemeClr val="bg1"/>
              </a:solidFill>
              <a:latin typeface="Consolas" panose="020B0609020204030204" pitchFamily="49" charset="0"/>
            </a:endParaRPr>
          </a:p>
        </p:txBody>
      </p:sp>
      <p:pic>
        <p:nvPicPr>
          <p:cNvPr id="3" name="图片 2">
            <a:extLst>
              <a:ext uri="{FF2B5EF4-FFF2-40B4-BE49-F238E27FC236}">
                <a16:creationId xmlns:a16="http://schemas.microsoft.com/office/drawing/2014/main" id="{73BAC93B-77C6-4716-820F-46763D7FF39D}"/>
              </a:ext>
            </a:extLst>
          </p:cNvPr>
          <p:cNvPicPr>
            <a:picLocks noChangeAspect="1"/>
          </p:cNvPicPr>
          <p:nvPr/>
        </p:nvPicPr>
        <p:blipFill>
          <a:blip r:embed="rId3"/>
          <a:stretch>
            <a:fillRect/>
          </a:stretch>
        </p:blipFill>
        <p:spPr>
          <a:xfrm>
            <a:off x="986300" y="1221467"/>
            <a:ext cx="9853149" cy="5527357"/>
          </a:xfrm>
          <a:prstGeom prst="rect">
            <a:avLst/>
          </a:prstGeom>
        </p:spPr>
      </p:pic>
    </p:spTree>
    <p:extLst>
      <p:ext uri="{BB962C8B-B14F-4D97-AF65-F5344CB8AC3E}">
        <p14:creationId xmlns:p14="http://schemas.microsoft.com/office/powerpoint/2010/main" val="8999902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矩形 1">
                <a:extLst>
                  <a:ext uri="{FF2B5EF4-FFF2-40B4-BE49-F238E27FC236}">
                    <a16:creationId xmlns:a16="http://schemas.microsoft.com/office/drawing/2014/main" id="{35F98565-C1D2-4525-9DBA-9323B79E8515}"/>
                  </a:ext>
                </a:extLst>
              </p:cNvPr>
              <p:cNvSpPr/>
              <p:nvPr/>
            </p:nvSpPr>
            <p:spPr>
              <a:xfrm>
                <a:off x="857252" y="1107173"/>
                <a:ext cx="10391775" cy="5632311"/>
              </a:xfrm>
              <a:prstGeom prst="rect">
                <a:avLst/>
              </a:prstGeom>
            </p:spPr>
            <p:txBody>
              <a:bodyPr wrap="square">
                <a:spAutoFit/>
              </a:bodyPr>
              <a:lstStyle/>
              <a:p>
                <a:pPr algn="just">
                  <a:spcAft>
                    <a:spcPts val="0"/>
                  </a:spcAft>
                </a:pPr>
                <a:r>
                  <a:rPr lang="en-US" altLang="zh-CN" sz="2000" kern="100" dirty="0">
                    <a:latin typeface="Cambria Math" panose="02040503050406030204" pitchFamily="18" charset="0"/>
                    <a:ea typeface="Cambria Math" panose="02040503050406030204" pitchFamily="18" charset="0"/>
                    <a:cs typeface="Arial" panose="020B0604020202020204" pitchFamily="34" charset="0"/>
                  </a:rPr>
                  <a:t>We found a problem that the reference code is too slow. Why is it so low?</a:t>
                </a:r>
                <a:endParaRPr lang="zh-CN" altLang="zh-CN" sz="2000" kern="100" dirty="0">
                  <a:latin typeface="Cambria Math" panose="02040503050406030204" pitchFamily="18" charset="0"/>
                  <a:ea typeface="等线" panose="02010600030101010101" pitchFamily="2" charset="-122"/>
                  <a:cs typeface="Arial" panose="020B0604020202020204" pitchFamily="34" charset="0"/>
                </a:endParaRPr>
              </a:p>
              <a:p>
                <a:pPr marL="342900" lvl="0" indent="-342900" algn="just">
                  <a:spcAft>
                    <a:spcPts val="0"/>
                  </a:spcAft>
                  <a:buFont typeface="+mj-lt"/>
                  <a:buAutoNum type="arabicParenR"/>
                </a:pPr>
                <a:r>
                  <a:rPr lang="en-US" altLang="zh-CN" sz="2000" kern="100" dirty="0">
                    <a:latin typeface="Cambria Math" panose="02040503050406030204" pitchFamily="18" charset="0"/>
                    <a:ea typeface="Cambria Math" panose="02040503050406030204" pitchFamily="18" charset="0"/>
                    <a:cs typeface="Arial" panose="020B0604020202020204" pitchFamily="34" charset="0"/>
                  </a:rPr>
                  <a:t>The process of extracting feature vectors is slow.</a:t>
                </a:r>
                <a:endParaRPr lang="zh-CN" altLang="zh-CN" sz="2000" kern="100" dirty="0">
                  <a:latin typeface="Cambria Math" panose="02040503050406030204" pitchFamily="18" charset="0"/>
                  <a:ea typeface="等线" panose="02010600030101010101" pitchFamily="2" charset="-122"/>
                  <a:cs typeface="Arial" panose="020B0604020202020204" pitchFamily="34" charset="0"/>
                </a:endParaRPr>
              </a:p>
              <a:p>
                <a:pPr marL="342900" lvl="0" indent="-342900" algn="just">
                  <a:spcAft>
                    <a:spcPts val="0"/>
                  </a:spcAft>
                  <a:buFont typeface="+mj-lt"/>
                  <a:buAutoNum type="arabicParenR"/>
                </a:pPr>
                <a:r>
                  <a:rPr lang="en-US" altLang="zh-CN" sz="2000" kern="100" dirty="0">
                    <a:latin typeface="Cambria Math" panose="02040503050406030204" pitchFamily="18" charset="0"/>
                    <a:ea typeface="Cambria Math" panose="02040503050406030204" pitchFamily="18" charset="0"/>
                    <a:cs typeface="Arial" panose="020B0604020202020204" pitchFamily="34" charset="0"/>
                  </a:rPr>
                  <a:t>The process of merging high dimensional vectors is slow.</a:t>
                </a:r>
                <a:endParaRPr lang="zh-CN" altLang="zh-CN" sz="2000" kern="100" dirty="0">
                  <a:latin typeface="Cambria Math" panose="02040503050406030204" pitchFamily="18" charset="0"/>
                  <a:ea typeface="等线" panose="02010600030101010101" pitchFamily="2" charset="-122"/>
                  <a:cs typeface="Arial" panose="020B0604020202020204" pitchFamily="34" charset="0"/>
                </a:endParaRPr>
              </a:p>
              <a:p>
                <a:pPr marL="342900" lvl="0" indent="-342900" algn="just">
                  <a:spcAft>
                    <a:spcPts val="0"/>
                  </a:spcAft>
                  <a:buFont typeface="+mj-lt"/>
                  <a:buAutoNum type="arabicParenR"/>
                </a:pPr>
                <a:r>
                  <a:rPr lang="en-US" altLang="zh-CN" sz="2000" kern="100" dirty="0">
                    <a:latin typeface="Cambria Math" panose="02040503050406030204" pitchFamily="18" charset="0"/>
                    <a:ea typeface="Cambria Math" panose="02040503050406030204" pitchFamily="18" charset="0"/>
                    <a:cs typeface="Arial" panose="020B0604020202020204" pitchFamily="34" charset="0"/>
                  </a:rPr>
                  <a:t>The process of training SVM model is slow.</a:t>
                </a:r>
                <a:endParaRPr lang="zh-CN" altLang="zh-CN" sz="2000" kern="100" dirty="0">
                  <a:latin typeface="Cambria Math" panose="02040503050406030204" pitchFamily="18" charset="0"/>
                  <a:ea typeface="等线" panose="02010600030101010101" pitchFamily="2" charset="-122"/>
                  <a:cs typeface="Arial" panose="020B0604020202020204" pitchFamily="34" charset="0"/>
                </a:endParaRPr>
              </a:p>
              <a:p>
                <a:pPr algn="just">
                  <a:spcAft>
                    <a:spcPts val="0"/>
                  </a:spcAft>
                </a:pPr>
                <a:endParaRPr lang="en-US" altLang="zh-CN" sz="2000" kern="100" dirty="0">
                  <a:latin typeface="Cambria Math" panose="02040503050406030204" pitchFamily="18" charset="0"/>
                  <a:ea typeface="Cambria Math" panose="02040503050406030204" pitchFamily="18" charset="0"/>
                  <a:cs typeface="Arial" panose="020B0604020202020204" pitchFamily="34" charset="0"/>
                </a:endParaRPr>
              </a:p>
              <a:p>
                <a:pPr algn="just">
                  <a:spcAft>
                    <a:spcPts val="0"/>
                  </a:spcAft>
                </a:pPr>
                <a:r>
                  <a:rPr lang="en-US" altLang="zh-CN" sz="2000" kern="100" dirty="0">
                    <a:latin typeface="Cambria Math" panose="02040503050406030204" pitchFamily="18" charset="0"/>
                    <a:ea typeface="Cambria Math" panose="02040503050406030204" pitchFamily="18" charset="0"/>
                    <a:cs typeface="Arial" panose="020B0604020202020204" pitchFamily="34" charset="0"/>
                  </a:rPr>
                  <a:t>The process 1) can be quickened by changing the feature extraction method, for example, if we use hog instead of using </a:t>
                </a:r>
                <a14:m>
                  <m:oMath xmlns:m="http://schemas.openxmlformats.org/officeDocument/2006/math">
                    <m:r>
                      <m:rPr>
                        <m:sty m:val="p"/>
                      </m:rPr>
                      <a:rPr lang="en-US" altLang="zh-CN" sz="2000" i="0" kern="100" dirty="0" smtClean="0">
                        <a:latin typeface="Cambria Math" panose="02040503050406030204" pitchFamily="18" charset="0"/>
                        <a:ea typeface="Cambria Math" panose="02040503050406030204" pitchFamily="18" charset="0"/>
                        <a:cs typeface="Arial" panose="020B0604020202020204" pitchFamily="34" charset="0"/>
                      </a:rPr>
                      <m:t>local</m:t>
                    </m:r>
                    <m:r>
                      <a:rPr lang="en-US" altLang="zh-CN" sz="2000" i="0" kern="100" dirty="0" smtClean="0">
                        <a:latin typeface="Cambria Math" panose="02040503050406030204" pitchFamily="18" charset="0"/>
                        <a:ea typeface="Cambria Math" panose="02040503050406030204" pitchFamily="18" charset="0"/>
                        <a:cs typeface="Arial" panose="020B0604020202020204" pitchFamily="34" charset="0"/>
                      </a:rPr>
                      <m:t>_</m:t>
                    </m:r>
                    <m:r>
                      <m:rPr>
                        <m:sty m:val="p"/>
                      </m:rPr>
                      <a:rPr lang="en-US" altLang="zh-CN" sz="2000" i="0" kern="100" dirty="0" smtClean="0">
                        <a:latin typeface="Cambria Math" panose="02040503050406030204" pitchFamily="18" charset="0"/>
                        <a:ea typeface="Cambria Math" panose="02040503050406030204" pitchFamily="18" charset="0"/>
                        <a:cs typeface="Arial" panose="020B0604020202020204" pitchFamily="34" charset="0"/>
                      </a:rPr>
                      <m:t>binary</m:t>
                    </m:r>
                    <m:r>
                      <a:rPr lang="en-US" altLang="zh-CN" sz="2000" i="0" kern="100" dirty="0" smtClean="0">
                        <a:latin typeface="Cambria Math" panose="02040503050406030204" pitchFamily="18" charset="0"/>
                        <a:ea typeface="Cambria Math" panose="02040503050406030204" pitchFamily="18" charset="0"/>
                        <a:cs typeface="Arial" panose="020B0604020202020204" pitchFamily="34" charset="0"/>
                      </a:rPr>
                      <m:t>_</m:t>
                    </m:r>
                    <m:r>
                      <m:rPr>
                        <m:sty m:val="p"/>
                      </m:rPr>
                      <a:rPr lang="en-US" altLang="zh-CN" sz="2000" i="0" kern="100" dirty="0" smtClean="0">
                        <a:latin typeface="Cambria Math" panose="02040503050406030204" pitchFamily="18" charset="0"/>
                        <a:ea typeface="Cambria Math" panose="02040503050406030204" pitchFamily="18" charset="0"/>
                        <a:cs typeface="Arial" panose="020B0604020202020204" pitchFamily="34" charset="0"/>
                      </a:rPr>
                      <m:t>pattern</m:t>
                    </m:r>
                  </m:oMath>
                </a14:m>
                <a:r>
                  <a:rPr lang="en-US" altLang="zh-CN" sz="2000" kern="100" dirty="0">
                    <a:latin typeface="Cambria Math" panose="02040503050406030204" pitchFamily="18" charset="0"/>
                    <a:ea typeface="Cambria Math" panose="02040503050406030204" pitchFamily="18" charset="0"/>
                    <a:cs typeface="Arial" panose="020B0604020202020204" pitchFamily="34" charset="0"/>
                  </a:rPr>
                  <a:t>, it may be quicken largely.</a:t>
                </a:r>
                <a:endParaRPr lang="zh-CN" altLang="zh-CN" sz="2000" kern="100" dirty="0">
                  <a:latin typeface="Cambria Math" panose="02040503050406030204" pitchFamily="18" charset="0"/>
                  <a:ea typeface="等线" panose="02010600030101010101" pitchFamily="2" charset="-122"/>
                  <a:cs typeface="Arial" panose="020B0604020202020204" pitchFamily="34" charset="0"/>
                </a:endParaRPr>
              </a:p>
              <a:p>
                <a:pPr algn="just">
                  <a:spcAft>
                    <a:spcPts val="0"/>
                  </a:spcAft>
                </a:pPr>
                <a:endParaRPr lang="en-US" altLang="zh-CN" sz="2000" kern="100" dirty="0">
                  <a:latin typeface="Cambria Math" panose="02040503050406030204" pitchFamily="18" charset="0"/>
                  <a:ea typeface="Cambria Math" panose="02040503050406030204" pitchFamily="18" charset="0"/>
                  <a:cs typeface="Arial" panose="020B0604020202020204" pitchFamily="34" charset="0"/>
                </a:endParaRPr>
              </a:p>
              <a:p>
                <a:pPr algn="just">
                  <a:spcAft>
                    <a:spcPts val="0"/>
                  </a:spcAft>
                </a:pPr>
                <a:r>
                  <a:rPr lang="en-US" altLang="zh-CN" sz="2000" kern="100" dirty="0">
                    <a:latin typeface="Cambria Math" panose="02040503050406030204" pitchFamily="18" charset="0"/>
                    <a:ea typeface="Cambria Math" panose="02040503050406030204" pitchFamily="18" charset="0"/>
                    <a:cs typeface="Arial" panose="020B0604020202020204" pitchFamily="34" charset="0"/>
                  </a:rPr>
                  <a:t>The process 3) can be quickened by reducing the dimensions of the feature vectors. For example, we can change the value of blocks in </a:t>
                </a:r>
                <a14:m>
                  <m:oMath xmlns:m="http://schemas.openxmlformats.org/officeDocument/2006/math">
                    <m:r>
                      <m:rPr>
                        <m:sty m:val="p"/>
                      </m:rPr>
                      <a:rPr lang="en-US" altLang="zh-CN" sz="2000" i="0" kern="100" dirty="0" smtClean="0">
                        <a:latin typeface="Cambria Math" panose="02040503050406030204" pitchFamily="18" charset="0"/>
                        <a:ea typeface="Cambria Math" panose="02040503050406030204" pitchFamily="18" charset="0"/>
                        <a:cs typeface="Arial" panose="020B0604020202020204" pitchFamily="34" charset="0"/>
                      </a:rPr>
                      <m:t>lbp</m:t>
                    </m:r>
                  </m:oMath>
                </a14:m>
                <a:r>
                  <a:rPr lang="en-US" altLang="zh-CN" sz="2000" kern="100" dirty="0">
                    <a:latin typeface="Cambria Math" panose="02040503050406030204" pitchFamily="18" charset="0"/>
                    <a:ea typeface="Cambria Math" panose="02040503050406030204" pitchFamily="18" charset="0"/>
                    <a:cs typeface="Arial" panose="020B0604020202020204" pitchFamily="34" charset="0"/>
                  </a:rPr>
                  <a:t> from 5 to 4, and the process of training and prediction will be much quicker, but the value of F1 may be affected.</a:t>
                </a:r>
                <a:endParaRPr lang="zh-CN" altLang="zh-CN" sz="2000" kern="100" dirty="0">
                  <a:latin typeface="Cambria Math" panose="02040503050406030204" pitchFamily="18" charset="0"/>
                  <a:ea typeface="等线" panose="02010600030101010101" pitchFamily="2" charset="-122"/>
                  <a:cs typeface="Arial" panose="020B0604020202020204" pitchFamily="34" charset="0"/>
                </a:endParaRPr>
              </a:p>
              <a:p>
                <a:pPr algn="just">
                  <a:spcAft>
                    <a:spcPts val="0"/>
                  </a:spcAft>
                </a:pPr>
                <a:r>
                  <a:rPr lang="en-US" altLang="zh-CN" sz="2000" kern="100" dirty="0">
                    <a:latin typeface="Cambria Math" panose="02040503050406030204" pitchFamily="18" charset="0"/>
                    <a:ea typeface="Cambria Math" panose="02040503050406030204" pitchFamily="18" charset="0"/>
                    <a:cs typeface="Arial" panose="020B0604020202020204" pitchFamily="34" charset="0"/>
                  </a:rPr>
                  <a:t> </a:t>
                </a:r>
                <a:endParaRPr lang="zh-CN" altLang="zh-CN" sz="2000" kern="100" dirty="0">
                  <a:latin typeface="Cambria Math" panose="02040503050406030204" pitchFamily="18" charset="0"/>
                  <a:ea typeface="等线" panose="02010600030101010101" pitchFamily="2" charset="-122"/>
                  <a:cs typeface="Arial" panose="020B0604020202020204" pitchFamily="34" charset="0"/>
                </a:endParaRPr>
              </a:p>
              <a:p>
                <a:pPr algn="just">
                  <a:spcAft>
                    <a:spcPts val="0"/>
                  </a:spcAft>
                </a:pPr>
                <a:r>
                  <a:rPr lang="en-US" altLang="zh-CN" sz="2000" kern="100" dirty="0">
                    <a:latin typeface="Cambria Math" panose="02040503050406030204" pitchFamily="18" charset="0"/>
                    <a:ea typeface="Cambria Math" panose="02040503050406030204" pitchFamily="18" charset="0"/>
                    <a:cs typeface="Arial" panose="020B0604020202020204" pitchFamily="34" charset="0"/>
                  </a:rPr>
                  <a:t>Luckily, the </a:t>
                </a:r>
                <a:r>
                  <a:rPr lang="en-US" altLang="zh-CN" sz="2000" kern="100" dirty="0">
                    <a:solidFill>
                      <a:schemeClr val="accent4"/>
                    </a:solidFill>
                    <a:latin typeface="Cambria Math" panose="02040503050406030204" pitchFamily="18" charset="0"/>
                    <a:ea typeface="Cambria Math" panose="02040503050406030204" pitchFamily="18" charset="0"/>
                    <a:cs typeface="Arial" panose="020B0604020202020204" pitchFamily="34" charset="0"/>
                  </a:rPr>
                  <a:t>process 2)</a:t>
                </a:r>
                <a:r>
                  <a:rPr lang="en-US" altLang="zh-CN" sz="2000" kern="100" dirty="0">
                    <a:latin typeface="Cambria Math" panose="02040503050406030204" pitchFamily="18" charset="0"/>
                    <a:ea typeface="Cambria Math" panose="02040503050406030204" pitchFamily="18" charset="0"/>
                    <a:cs typeface="Arial" panose="020B0604020202020204" pitchFamily="34" charset="0"/>
                  </a:rPr>
                  <a:t> is relatively easy to quicken. The efficiency is limited mainly by the way we use the function “</a:t>
                </a:r>
                <a:r>
                  <a:rPr lang="en-US" altLang="zh-CN" sz="2000" kern="100" dirty="0" err="1">
                    <a:latin typeface="Cambria Math" panose="02040503050406030204" pitchFamily="18" charset="0"/>
                    <a:ea typeface="Cambria Math" panose="02040503050406030204" pitchFamily="18" charset="0"/>
                    <a:cs typeface="Arial" panose="020B0604020202020204" pitchFamily="34" charset="0"/>
                  </a:rPr>
                  <a:t>numpy.vstack</a:t>
                </a:r>
                <a:r>
                  <a:rPr lang="en-US" altLang="zh-CN" sz="2000" kern="100" dirty="0">
                    <a:latin typeface="Cambria Math" panose="02040503050406030204" pitchFamily="18" charset="0"/>
                    <a:ea typeface="Cambria Math" panose="02040503050406030204" pitchFamily="18" charset="0"/>
                    <a:cs typeface="Arial" panose="020B0604020202020204" pitchFamily="34" charset="0"/>
                  </a:rPr>
                  <a:t>()”. In the reference code, we do not use the </a:t>
                </a:r>
                <a:r>
                  <a:rPr lang="en-US" altLang="zh-CN" sz="2000" kern="100" dirty="0" err="1">
                    <a:latin typeface="Cambria Math" panose="02040503050406030204" pitchFamily="18" charset="0"/>
                    <a:ea typeface="Cambria Math" panose="02040503050406030204" pitchFamily="18" charset="0"/>
                    <a:cs typeface="Arial" panose="020B0604020202020204" pitchFamily="34" charset="0"/>
                  </a:rPr>
                  <a:t>vstack</a:t>
                </a:r>
                <a:r>
                  <a:rPr lang="en-US" altLang="zh-CN" sz="2000" kern="100" dirty="0">
                    <a:latin typeface="Cambria Math" panose="02040503050406030204" pitchFamily="18" charset="0"/>
                    <a:ea typeface="Cambria Math" panose="02040503050406030204" pitchFamily="18" charset="0"/>
                    <a:cs typeface="Arial" panose="020B0604020202020204" pitchFamily="34" charset="0"/>
                  </a:rPr>
                  <a:t> function in a efficient way. And we found that the time consumption of </a:t>
                </a:r>
                <a:r>
                  <a:rPr lang="en-US" altLang="zh-CN" sz="2000" kern="100" dirty="0" err="1">
                    <a:latin typeface="Cambria Math" panose="02040503050406030204" pitchFamily="18" charset="0"/>
                    <a:ea typeface="Cambria Math" panose="02040503050406030204" pitchFamily="18" charset="0"/>
                    <a:cs typeface="Arial" panose="020B0604020202020204" pitchFamily="34" charset="0"/>
                  </a:rPr>
                  <a:t>numpy.vstack</a:t>
                </a:r>
                <a:r>
                  <a:rPr lang="en-US" altLang="zh-CN" sz="2000" kern="100" dirty="0">
                    <a:latin typeface="Cambria Math" panose="02040503050406030204" pitchFamily="18" charset="0"/>
                    <a:ea typeface="Cambria Math" panose="02040503050406030204" pitchFamily="18" charset="0"/>
                    <a:cs typeface="Arial" panose="020B0604020202020204" pitchFamily="34" charset="0"/>
                  </a:rPr>
                  <a:t>() is in direct proportion to the sizes or lengths of the vectors that we need to collect.</a:t>
                </a:r>
              </a:p>
              <a:p>
                <a:pPr algn="just">
                  <a:spcAft>
                    <a:spcPts val="0"/>
                  </a:spcAft>
                </a:pPr>
                <a:endParaRPr lang="en-US" altLang="zh-CN" sz="2000" kern="100" dirty="0">
                  <a:latin typeface="Cambria Math" panose="02040503050406030204" pitchFamily="18" charset="0"/>
                  <a:ea typeface="Cambria Math" panose="02040503050406030204" pitchFamily="18" charset="0"/>
                  <a:cs typeface="Arial" panose="020B0604020202020204" pitchFamily="34" charset="0"/>
                </a:endParaRPr>
              </a:p>
              <a:p>
                <a:pPr algn="just">
                  <a:spcAft>
                    <a:spcPts val="0"/>
                  </a:spcAft>
                </a:pPr>
                <a:r>
                  <a:rPr lang="en-US" altLang="zh-CN" sz="2000" kern="100" dirty="0">
                    <a:latin typeface="Cambria Math" panose="02040503050406030204" pitchFamily="18" charset="0"/>
                    <a:ea typeface="Cambria Math" panose="02040503050406030204" pitchFamily="18" charset="0"/>
                    <a:cs typeface="Arial" panose="020B0604020202020204" pitchFamily="34" charset="0"/>
                  </a:rPr>
                  <a:t>We show the details below:</a:t>
                </a:r>
                <a:endParaRPr lang="zh-CN" altLang="zh-CN" sz="2000" kern="100" dirty="0">
                  <a:latin typeface="Cambria Math" panose="02040503050406030204" pitchFamily="18" charset="0"/>
                  <a:ea typeface="等线" panose="02010600030101010101" pitchFamily="2" charset="-122"/>
                  <a:cs typeface="Arial" panose="020B0604020202020204" pitchFamily="34" charset="0"/>
                </a:endParaRPr>
              </a:p>
            </p:txBody>
          </p:sp>
        </mc:Choice>
        <mc:Fallback xmlns="">
          <p:sp>
            <p:nvSpPr>
              <p:cNvPr id="2" name="矩形 1">
                <a:extLst>
                  <a:ext uri="{FF2B5EF4-FFF2-40B4-BE49-F238E27FC236}">
                    <a16:creationId xmlns:a16="http://schemas.microsoft.com/office/drawing/2014/main" id="{35F98565-C1D2-4525-9DBA-9323B79E8515}"/>
                  </a:ext>
                </a:extLst>
              </p:cNvPr>
              <p:cNvSpPr>
                <a:spLocks noRot="1" noChangeAspect="1" noMove="1" noResize="1" noEditPoints="1" noAdjustHandles="1" noChangeArrowheads="1" noChangeShapeType="1" noTextEdit="1"/>
              </p:cNvSpPr>
              <p:nvPr/>
            </p:nvSpPr>
            <p:spPr>
              <a:xfrm>
                <a:off x="857252" y="1107173"/>
                <a:ext cx="10391775" cy="5632311"/>
              </a:xfrm>
              <a:prstGeom prst="rect">
                <a:avLst/>
              </a:prstGeom>
              <a:blipFill>
                <a:blip r:embed="rId2"/>
                <a:stretch>
                  <a:fillRect l="-646" t="-649" r="-587" b="-974"/>
                </a:stretch>
              </a:blipFill>
            </p:spPr>
            <p:txBody>
              <a:bodyPr/>
              <a:lstStyle/>
              <a:p>
                <a:r>
                  <a:rPr lang="zh-CN" altLang="en-US">
                    <a:noFill/>
                  </a:rPr>
                  <a:t> </a:t>
                </a:r>
              </a:p>
            </p:txBody>
          </p:sp>
        </mc:Fallback>
      </mc:AlternateContent>
      <p:pic>
        <p:nvPicPr>
          <p:cNvPr id="3" name="图片 2">
            <a:extLst>
              <a:ext uri="{FF2B5EF4-FFF2-40B4-BE49-F238E27FC236}">
                <a16:creationId xmlns:a16="http://schemas.microsoft.com/office/drawing/2014/main" id="{D91EFF71-F932-48FF-A981-18462E985E9E}"/>
              </a:ext>
            </a:extLst>
          </p:cNvPr>
          <p:cNvPicPr>
            <a:picLocks noChangeAspect="1"/>
          </p:cNvPicPr>
          <p:nvPr/>
        </p:nvPicPr>
        <p:blipFill>
          <a:blip r:embed="rId3"/>
          <a:stretch>
            <a:fillRect/>
          </a:stretch>
        </p:blipFill>
        <p:spPr>
          <a:xfrm>
            <a:off x="942973" y="154590"/>
            <a:ext cx="9467852" cy="952583"/>
          </a:xfrm>
          <a:prstGeom prst="rect">
            <a:avLst/>
          </a:prstGeom>
        </p:spPr>
      </p:pic>
      <p:sp>
        <p:nvSpPr>
          <p:cNvPr id="6" name="文本框 5">
            <a:extLst>
              <a:ext uri="{FF2B5EF4-FFF2-40B4-BE49-F238E27FC236}">
                <a16:creationId xmlns:a16="http://schemas.microsoft.com/office/drawing/2014/main" id="{3CCC5A60-A5DC-4AF9-9944-7ABFDE16EEB2}"/>
              </a:ext>
            </a:extLst>
          </p:cNvPr>
          <p:cNvSpPr txBox="1"/>
          <p:nvPr/>
        </p:nvSpPr>
        <p:spPr>
          <a:xfrm>
            <a:off x="1133475" y="257175"/>
            <a:ext cx="7282763" cy="523220"/>
          </a:xfrm>
          <a:prstGeom prst="rect">
            <a:avLst/>
          </a:prstGeom>
          <a:noFill/>
        </p:spPr>
        <p:txBody>
          <a:bodyPr wrap="none" rtlCol="0">
            <a:spAutoFit/>
          </a:bodyPr>
          <a:lstStyle/>
          <a:p>
            <a:r>
              <a:rPr lang="en-US" altLang="zh-CN" sz="2800" dirty="0">
                <a:solidFill>
                  <a:schemeClr val="bg1"/>
                </a:solidFill>
                <a:latin typeface="Consolas" panose="020B0609020204030204" pitchFamily="49" charset="0"/>
              </a:rPr>
              <a:t>Subtask II – The Efficiency Analysis</a:t>
            </a:r>
            <a:endParaRPr lang="zh-CN" altLang="en-US" sz="2800" dirty="0">
              <a:solidFill>
                <a:schemeClr val="bg1"/>
              </a:solidFill>
              <a:latin typeface="Consolas" panose="020B0609020204030204" pitchFamily="49" charset="0"/>
            </a:endParaRPr>
          </a:p>
        </p:txBody>
      </p:sp>
    </p:spTree>
    <p:extLst>
      <p:ext uri="{BB962C8B-B14F-4D97-AF65-F5344CB8AC3E}">
        <p14:creationId xmlns:p14="http://schemas.microsoft.com/office/powerpoint/2010/main" val="16930275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CA0FC0F3-39CE-4CF5-8C38-ED08B0E1334C}"/>
              </a:ext>
            </a:extLst>
          </p:cNvPr>
          <p:cNvSpPr txBox="1"/>
          <p:nvPr/>
        </p:nvSpPr>
        <p:spPr>
          <a:xfrm>
            <a:off x="706489" y="1495377"/>
            <a:ext cx="5199010" cy="400110"/>
          </a:xfrm>
          <a:prstGeom prst="rect">
            <a:avLst/>
          </a:prstGeom>
          <a:noFill/>
        </p:spPr>
        <p:txBody>
          <a:bodyPr wrap="square" rtlCol="0">
            <a:spAutoFit/>
          </a:bodyPr>
          <a:lstStyle/>
          <a:p>
            <a:r>
              <a:rPr lang="en-US" altLang="zh-CN" sz="2000" dirty="0">
                <a:latin typeface="Cambria Math" panose="02040503050406030204" pitchFamily="18" charset="0"/>
                <a:ea typeface="Cambria Math" panose="02040503050406030204" pitchFamily="18" charset="0"/>
              </a:rPr>
              <a:t>the old version used by the reference code</a:t>
            </a:r>
            <a:endParaRPr lang="zh-CN" altLang="en-US" sz="2000" dirty="0">
              <a:latin typeface="Cambria Math" panose="02040503050406030204" pitchFamily="18" charset="0"/>
            </a:endParaRPr>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3FF8BD5D-583B-45A7-A3DA-A5654474D57E}"/>
                  </a:ext>
                </a:extLst>
              </p:cNvPr>
              <p:cNvSpPr txBox="1"/>
              <p:nvPr/>
            </p:nvSpPr>
            <p:spPr>
              <a:xfrm>
                <a:off x="7113536" y="2222968"/>
                <a:ext cx="3878314" cy="4093428"/>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m:rPr>
                          <m:sty m:val="p"/>
                        </m:rPr>
                        <a:rPr lang="en-US" altLang="zh-CN" sz="2000" b="0" i="0" smtClean="0">
                          <a:latin typeface="Cambria Math" panose="02040503050406030204" pitchFamily="18" charset="0"/>
                          <a:ea typeface="Cambria Math" panose="02040503050406030204" pitchFamily="18" charset="0"/>
                        </a:rPr>
                        <m:t>We</m:t>
                      </m:r>
                      <m:r>
                        <a:rPr lang="en-US" altLang="zh-CN" sz="2000" b="0" i="0" smtClean="0">
                          <a:latin typeface="Cambria Math" panose="02040503050406030204" pitchFamily="18" charset="0"/>
                          <a:ea typeface="Cambria Math" panose="02040503050406030204" pitchFamily="18" charset="0"/>
                        </a:rPr>
                        <m:t> </m:t>
                      </m:r>
                      <m:r>
                        <m:rPr>
                          <m:sty m:val="p"/>
                        </m:rPr>
                        <a:rPr lang="en-US" altLang="zh-CN" sz="2000" b="0" i="0" smtClean="0">
                          <a:latin typeface="Cambria Math" panose="02040503050406030204" pitchFamily="18" charset="0"/>
                          <a:ea typeface="Cambria Math" panose="02040503050406030204" pitchFamily="18" charset="0"/>
                        </a:rPr>
                        <m:t>assume</m:t>
                      </m:r>
                      <m:r>
                        <a:rPr lang="en-US" altLang="zh-CN" sz="2000" b="0" i="0" smtClean="0">
                          <a:latin typeface="Cambria Math" panose="02040503050406030204" pitchFamily="18" charset="0"/>
                          <a:ea typeface="Cambria Math" panose="02040503050406030204" pitchFamily="18" charset="0"/>
                        </a:rPr>
                        <m:t> </m:t>
                      </m:r>
                      <m:r>
                        <m:rPr>
                          <m:sty m:val="p"/>
                        </m:rPr>
                        <a:rPr lang="en-US" altLang="zh-CN" sz="2000" b="0" i="0" smtClean="0">
                          <a:latin typeface="Cambria Math" panose="02040503050406030204" pitchFamily="18" charset="0"/>
                          <a:ea typeface="Cambria Math" panose="02040503050406030204" pitchFamily="18" charset="0"/>
                        </a:rPr>
                        <m:t>the</m:t>
                      </m:r>
                      <m:r>
                        <a:rPr lang="en-US" altLang="zh-CN" sz="2000" b="0" i="0" smtClean="0">
                          <a:latin typeface="Cambria Math" panose="02040503050406030204" pitchFamily="18" charset="0"/>
                          <a:ea typeface="Cambria Math" panose="02040503050406030204" pitchFamily="18" charset="0"/>
                        </a:rPr>
                        <m:t> </m:t>
                      </m:r>
                      <m:r>
                        <m:rPr>
                          <m:sty m:val="p"/>
                        </m:rPr>
                        <a:rPr lang="en-US" altLang="zh-CN" sz="2000" b="0" i="0" smtClean="0">
                          <a:latin typeface="Cambria Math" panose="02040503050406030204" pitchFamily="18" charset="0"/>
                          <a:ea typeface="Cambria Math" panose="02040503050406030204" pitchFamily="18" charset="0"/>
                        </a:rPr>
                        <m:t>number</m:t>
                      </m:r>
                      <m:r>
                        <a:rPr lang="en-US" altLang="zh-CN" sz="2000" b="0" i="0" smtClean="0">
                          <a:latin typeface="Cambria Math" panose="02040503050406030204" pitchFamily="18" charset="0"/>
                          <a:ea typeface="Cambria Math" panose="02040503050406030204" pitchFamily="18" charset="0"/>
                        </a:rPr>
                        <m:t> </m:t>
                      </m:r>
                      <m:r>
                        <m:rPr>
                          <m:sty m:val="p"/>
                        </m:rPr>
                        <a:rPr lang="en-US" altLang="zh-CN" sz="2000" b="0" i="0" smtClean="0">
                          <a:latin typeface="Cambria Math" panose="02040503050406030204" pitchFamily="18" charset="0"/>
                          <a:ea typeface="Cambria Math" panose="02040503050406030204" pitchFamily="18" charset="0"/>
                        </a:rPr>
                        <m:t>of</m:t>
                      </m:r>
                      <m:r>
                        <a:rPr lang="en-US" altLang="zh-CN" sz="2000" b="0" i="0" smtClean="0">
                          <a:latin typeface="Cambria Math" panose="02040503050406030204" pitchFamily="18" charset="0"/>
                          <a:ea typeface="Cambria Math" panose="02040503050406030204" pitchFamily="18" charset="0"/>
                        </a:rPr>
                        <m:t> </m:t>
                      </m:r>
                    </m:oMath>
                  </m:oMathPara>
                </a14:m>
                <a:endParaRPr lang="en-US" altLang="zh-CN" sz="2000" b="0" dirty="0">
                  <a:latin typeface="Cambria Math" panose="02040503050406030204" pitchFamily="18" charset="0"/>
                  <a:ea typeface="Cambria Math" panose="02040503050406030204" pitchFamily="18" charset="0"/>
                </a:endParaRPr>
              </a:p>
              <a:p>
                <a14:m>
                  <m:oMath xmlns:m="http://schemas.openxmlformats.org/officeDocument/2006/math">
                    <m:r>
                      <m:rPr>
                        <m:sty m:val="p"/>
                      </m:rPr>
                      <a:rPr lang="en-US" altLang="zh-CN" sz="2000" b="0" i="0" smtClean="0">
                        <a:latin typeface="Cambria Math" panose="02040503050406030204" pitchFamily="18" charset="0"/>
                        <a:ea typeface="Cambria Math" panose="02040503050406030204" pitchFamily="18" charset="0"/>
                      </a:rPr>
                      <m:t>images</m:t>
                    </m:r>
                    <m:r>
                      <a:rPr lang="en-US" altLang="zh-CN" sz="2000" b="0" i="0" smtClean="0">
                        <a:latin typeface="Cambria Math" panose="02040503050406030204" pitchFamily="18" charset="0"/>
                        <a:ea typeface="Cambria Math" panose="02040503050406030204" pitchFamily="18" charset="0"/>
                      </a:rPr>
                      <m:t> </m:t>
                    </m:r>
                    <m:r>
                      <m:rPr>
                        <m:sty m:val="p"/>
                      </m:rPr>
                      <a:rPr lang="en-US" altLang="zh-CN" sz="2000" b="0" i="0" smtClean="0">
                        <a:latin typeface="Cambria Math" panose="02040503050406030204" pitchFamily="18" charset="0"/>
                        <a:ea typeface="Cambria Math" panose="02040503050406030204" pitchFamily="18" charset="0"/>
                      </a:rPr>
                      <m:t>is</m:t>
                    </m:r>
                    <m:r>
                      <a:rPr lang="en-US" altLang="zh-CN" sz="2000" b="0" i="1" smtClean="0">
                        <a:latin typeface="Cambria Math" panose="02040503050406030204" pitchFamily="18" charset="0"/>
                        <a:ea typeface="Cambria Math" panose="02040503050406030204" pitchFamily="18" charset="0"/>
                      </a:rPr>
                      <m:t> </m:t>
                    </m:r>
                    <m:r>
                      <a:rPr lang="en-US" altLang="zh-CN" sz="2000" b="0" i="1" smtClean="0">
                        <a:latin typeface="Cambria Math" panose="02040503050406030204" pitchFamily="18" charset="0"/>
                        <a:ea typeface="Cambria Math" panose="02040503050406030204" pitchFamily="18" charset="0"/>
                      </a:rPr>
                      <m:t>𝑛</m:t>
                    </m:r>
                    <m:r>
                      <a:rPr lang="en-US" altLang="zh-CN" sz="2000" b="0" i="1" smtClean="0">
                        <a:latin typeface="Cambria Math" panose="02040503050406030204" pitchFamily="18" charset="0"/>
                        <a:ea typeface="Cambria Math" panose="02040503050406030204" pitchFamily="18" charset="0"/>
                      </a:rPr>
                      <m:t>.</m:t>
                    </m:r>
                  </m:oMath>
                </a14:m>
                <a:r>
                  <a:rPr lang="en-US" altLang="zh-CN" sz="2000" dirty="0">
                    <a:latin typeface="Cambria Math" panose="02040503050406030204" pitchFamily="18" charset="0"/>
                    <a:ea typeface="Cambria Math" panose="02040503050406030204" pitchFamily="18" charset="0"/>
                  </a:rPr>
                  <a:t> </a:t>
                </a:r>
                <a14:m>
                  <m:oMath xmlns:m="http://schemas.openxmlformats.org/officeDocument/2006/math">
                    <m:r>
                      <m:rPr>
                        <m:sty m:val="p"/>
                      </m:rPr>
                      <a:rPr lang="en-US" altLang="zh-CN" sz="2000" b="0" i="0" smtClean="0">
                        <a:latin typeface="Cambria Math" panose="02040503050406030204" pitchFamily="18" charset="0"/>
                        <a:ea typeface="Cambria Math" panose="02040503050406030204" pitchFamily="18" charset="0"/>
                      </a:rPr>
                      <m:t>Then</m:t>
                    </m:r>
                    <m:r>
                      <a:rPr lang="en-US" altLang="zh-CN" sz="2000" b="0" i="0" smtClean="0">
                        <a:latin typeface="Cambria Math" panose="02040503050406030204" pitchFamily="18" charset="0"/>
                        <a:ea typeface="Cambria Math" panose="02040503050406030204" pitchFamily="18" charset="0"/>
                      </a:rPr>
                      <m:t> </m:t>
                    </m:r>
                    <m:r>
                      <m:rPr>
                        <m:sty m:val="p"/>
                      </m:rPr>
                      <a:rPr lang="en-US" altLang="zh-CN" sz="2000" b="0" i="0" smtClean="0">
                        <a:latin typeface="Cambria Math" panose="02040503050406030204" pitchFamily="18" charset="0"/>
                        <a:ea typeface="Cambria Math" panose="02040503050406030204" pitchFamily="18" charset="0"/>
                      </a:rPr>
                      <m:t>we</m:t>
                    </m:r>
                    <m:r>
                      <a:rPr lang="en-US" altLang="zh-CN" sz="2000" b="0" i="0" smtClean="0">
                        <a:latin typeface="Cambria Math" panose="02040503050406030204" pitchFamily="18" charset="0"/>
                        <a:ea typeface="Cambria Math" panose="02040503050406030204" pitchFamily="18" charset="0"/>
                      </a:rPr>
                      <m:t> </m:t>
                    </m:r>
                    <m:r>
                      <m:rPr>
                        <m:sty m:val="p"/>
                      </m:rPr>
                      <a:rPr lang="en-US" altLang="zh-CN" sz="2000" b="0" i="0" smtClean="0">
                        <a:latin typeface="Cambria Math" panose="02040503050406030204" pitchFamily="18" charset="0"/>
                        <a:ea typeface="Cambria Math" panose="02040503050406030204" pitchFamily="18" charset="0"/>
                      </a:rPr>
                      <m:t>have</m:t>
                    </m:r>
                    <m:r>
                      <a:rPr lang="en-US" altLang="zh-CN" sz="2000" b="0" i="1" smtClean="0">
                        <a:latin typeface="Cambria Math" panose="02040503050406030204" pitchFamily="18" charset="0"/>
                        <a:ea typeface="Cambria Math" panose="02040503050406030204" pitchFamily="18" charset="0"/>
                      </a:rPr>
                      <m:t>:</m:t>
                    </m:r>
                  </m:oMath>
                </a14:m>
                <a:endParaRPr lang="en-US" altLang="zh-CN" sz="2000" b="0" dirty="0">
                  <a:latin typeface="Cambria Math" panose="02040503050406030204" pitchFamily="18" charset="0"/>
                  <a:ea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US" altLang="zh-CN" sz="2000" b="0" i="1" smtClean="0">
                          <a:latin typeface="Cambria Math" panose="02040503050406030204" pitchFamily="18" charset="0"/>
                          <a:ea typeface="Cambria Math" panose="02040503050406030204" pitchFamily="18" charset="0"/>
                        </a:rPr>
                        <m:t>𝑇</m:t>
                      </m:r>
                      <m:d>
                        <m:dPr>
                          <m:ctrlPr>
                            <a:rPr lang="en-US" altLang="zh-CN" sz="2000" b="0" i="1" smtClean="0">
                              <a:latin typeface="Cambria Math" panose="02040503050406030204" pitchFamily="18" charset="0"/>
                              <a:ea typeface="Cambria Math" panose="02040503050406030204" pitchFamily="18" charset="0"/>
                            </a:rPr>
                          </m:ctrlPr>
                        </m:dPr>
                        <m:e>
                          <m:r>
                            <a:rPr lang="en-US" altLang="zh-CN" sz="2000" b="0" i="1" smtClean="0">
                              <a:latin typeface="Cambria Math" panose="02040503050406030204" pitchFamily="18" charset="0"/>
                              <a:ea typeface="Cambria Math" panose="02040503050406030204" pitchFamily="18" charset="0"/>
                            </a:rPr>
                            <m:t>𝑛</m:t>
                          </m:r>
                        </m:e>
                      </m:d>
                      <m:r>
                        <a:rPr lang="en-US" altLang="zh-CN" sz="2000" b="0" i="1" smtClean="0">
                          <a:latin typeface="Cambria Math" panose="02040503050406030204" pitchFamily="18" charset="0"/>
                          <a:ea typeface="Cambria Math" panose="02040503050406030204" pitchFamily="18" charset="0"/>
                        </a:rPr>
                        <m:t>=</m:t>
                      </m:r>
                      <m:r>
                        <a:rPr lang="en-US" altLang="zh-CN" sz="2000" b="0" i="1" smtClean="0">
                          <a:latin typeface="Cambria Math" panose="02040503050406030204" pitchFamily="18" charset="0"/>
                          <a:ea typeface="Cambria Math" panose="02040503050406030204" pitchFamily="18" charset="0"/>
                        </a:rPr>
                        <m:t>𝑇</m:t>
                      </m:r>
                      <m:d>
                        <m:dPr>
                          <m:ctrlPr>
                            <a:rPr lang="en-US" altLang="zh-CN" sz="2000" b="0" i="1" smtClean="0">
                              <a:latin typeface="Cambria Math" panose="02040503050406030204" pitchFamily="18" charset="0"/>
                              <a:ea typeface="Cambria Math" panose="02040503050406030204" pitchFamily="18" charset="0"/>
                            </a:rPr>
                          </m:ctrlPr>
                        </m:dPr>
                        <m:e>
                          <m:r>
                            <a:rPr lang="en-US" altLang="zh-CN" sz="2000" b="0" i="1" smtClean="0">
                              <a:latin typeface="Cambria Math" panose="02040503050406030204" pitchFamily="18" charset="0"/>
                              <a:ea typeface="Cambria Math" panose="02040503050406030204" pitchFamily="18" charset="0"/>
                            </a:rPr>
                            <m:t>𝑛</m:t>
                          </m:r>
                          <m:r>
                            <a:rPr lang="en-US" altLang="zh-CN" sz="2000" b="0" i="1" smtClean="0">
                              <a:latin typeface="Cambria Math" panose="02040503050406030204" pitchFamily="18" charset="0"/>
                              <a:ea typeface="Cambria Math" panose="02040503050406030204" pitchFamily="18" charset="0"/>
                            </a:rPr>
                            <m:t>−1</m:t>
                          </m:r>
                        </m:e>
                      </m:d>
                      <m:r>
                        <a:rPr lang="en-US" altLang="zh-CN" sz="2000" b="0" i="1" smtClean="0">
                          <a:latin typeface="Cambria Math" panose="02040503050406030204" pitchFamily="18" charset="0"/>
                          <a:ea typeface="Cambria Math" panose="02040503050406030204" pitchFamily="18" charset="0"/>
                        </a:rPr>
                        <m:t>+</m:t>
                      </m:r>
                      <m:r>
                        <m:rPr>
                          <m:sty m:val="p"/>
                        </m:rPr>
                        <a:rPr lang="el-GR" altLang="zh-CN" sz="2000" b="0" i="1" smtClean="0">
                          <a:solidFill>
                            <a:srgbClr val="FF0000"/>
                          </a:solidFill>
                          <a:latin typeface="Cambria Math" panose="02040503050406030204" pitchFamily="18" charset="0"/>
                          <a:ea typeface="Cambria Math" panose="02040503050406030204" pitchFamily="18" charset="0"/>
                        </a:rPr>
                        <m:t>Θ</m:t>
                      </m:r>
                      <m:d>
                        <m:dPr>
                          <m:ctrlPr>
                            <a:rPr lang="en-US" altLang="zh-CN" sz="2000" b="0" i="1" smtClean="0">
                              <a:solidFill>
                                <a:srgbClr val="FF0000"/>
                              </a:solidFill>
                              <a:latin typeface="Cambria Math" panose="02040503050406030204" pitchFamily="18" charset="0"/>
                              <a:ea typeface="Cambria Math" panose="02040503050406030204" pitchFamily="18" charset="0"/>
                            </a:rPr>
                          </m:ctrlPr>
                        </m:dPr>
                        <m:e>
                          <m:r>
                            <a:rPr lang="en-US" altLang="zh-CN" sz="2000" b="0" i="1" smtClean="0">
                              <a:solidFill>
                                <a:srgbClr val="FF0000"/>
                              </a:solidFill>
                              <a:latin typeface="Cambria Math" panose="02040503050406030204" pitchFamily="18" charset="0"/>
                              <a:ea typeface="Cambria Math" panose="02040503050406030204" pitchFamily="18" charset="0"/>
                            </a:rPr>
                            <m:t>𝑛</m:t>
                          </m:r>
                        </m:e>
                      </m:d>
                    </m:oMath>
                  </m:oMathPara>
                </a14:m>
                <a:endParaRPr lang="en-US" altLang="zh-CN" sz="2000" dirty="0">
                  <a:latin typeface="Cambria Math" panose="02040503050406030204" pitchFamily="18" charset="0"/>
                  <a:ea typeface="Cambria Math" panose="02040503050406030204" pitchFamily="18" charset="0"/>
                </a:endParaRPr>
              </a:p>
              <a:p>
                <a14:m>
                  <m:oMath xmlns:m="http://schemas.openxmlformats.org/officeDocument/2006/math">
                    <m:r>
                      <a:rPr lang="en-US" altLang="zh-CN" sz="2000" b="0" i="1" smtClean="0">
                        <a:latin typeface="Cambria Math" panose="02040503050406030204" pitchFamily="18" charset="0"/>
                        <a:ea typeface="Cambria Math" panose="02040503050406030204" pitchFamily="18" charset="0"/>
                      </a:rPr>
                      <m:t>⇒</m:t>
                    </m:r>
                    <m:r>
                      <m:rPr>
                        <m:sty m:val="p"/>
                      </m:rPr>
                      <a:rPr lang="el-GR" altLang="zh-CN" sz="2000" b="0" i="1" dirty="0" smtClean="0">
                        <a:latin typeface="Cambria Math" panose="02040503050406030204" pitchFamily="18" charset="0"/>
                        <a:ea typeface="Cambria Math" panose="02040503050406030204" pitchFamily="18" charset="0"/>
                      </a:rPr>
                      <m:t>Θ</m:t>
                    </m:r>
                    <m:d>
                      <m:dPr>
                        <m:ctrlPr>
                          <a:rPr lang="en-US" altLang="zh-CN" sz="2000" b="0" i="1" smtClean="0">
                            <a:latin typeface="Cambria Math" panose="02040503050406030204" pitchFamily="18" charset="0"/>
                            <a:ea typeface="Cambria Math" panose="02040503050406030204" pitchFamily="18" charset="0"/>
                          </a:rPr>
                        </m:ctrlPr>
                      </m:dPr>
                      <m:e>
                        <m:sSup>
                          <m:sSupPr>
                            <m:ctrlPr>
                              <a:rPr lang="en-US" altLang="zh-CN" sz="2000" b="0" i="1" smtClean="0">
                                <a:latin typeface="Cambria Math" panose="02040503050406030204" pitchFamily="18" charset="0"/>
                                <a:ea typeface="Cambria Math" panose="02040503050406030204" pitchFamily="18" charset="0"/>
                              </a:rPr>
                            </m:ctrlPr>
                          </m:sSupPr>
                          <m:e>
                            <m:r>
                              <a:rPr lang="en-US" altLang="zh-CN" sz="2000" b="0" i="1" smtClean="0">
                                <a:latin typeface="Cambria Math" panose="02040503050406030204" pitchFamily="18" charset="0"/>
                                <a:ea typeface="Cambria Math" panose="02040503050406030204" pitchFamily="18" charset="0"/>
                              </a:rPr>
                              <m:t>𝑛</m:t>
                            </m:r>
                          </m:e>
                          <m:sup>
                            <m:r>
                              <a:rPr lang="en-US" altLang="zh-CN" sz="2000" b="0" i="1" smtClean="0">
                                <a:latin typeface="Cambria Math" panose="02040503050406030204" pitchFamily="18" charset="0"/>
                                <a:ea typeface="Cambria Math" panose="02040503050406030204" pitchFamily="18" charset="0"/>
                              </a:rPr>
                              <m:t>2</m:t>
                            </m:r>
                          </m:sup>
                        </m:sSup>
                      </m:e>
                    </m:d>
                  </m:oMath>
                </a14:m>
                <a:r>
                  <a:rPr lang="en-US" altLang="zh-CN" sz="2000" dirty="0">
                    <a:latin typeface="Cambria Math" panose="02040503050406030204" pitchFamily="18" charset="0"/>
                    <a:ea typeface="Cambria Math" panose="02040503050406030204" pitchFamily="18" charset="0"/>
                  </a:rPr>
                  <a:t> </a:t>
                </a:r>
              </a:p>
              <a:p>
                <a:endParaRPr lang="en-US" altLang="zh-CN" sz="2000" dirty="0">
                  <a:latin typeface="Cambria Math" panose="02040503050406030204" pitchFamily="18" charset="0"/>
                  <a:ea typeface="Cambria Math" panose="02040503050406030204" pitchFamily="18" charset="0"/>
                </a:endParaRPr>
              </a:p>
              <a:p>
                <a:endParaRPr lang="en-US" altLang="zh-CN" sz="2000" dirty="0">
                  <a:latin typeface="Cambria Math" panose="02040503050406030204" pitchFamily="18" charset="0"/>
                  <a:ea typeface="Cambria Math" panose="02040503050406030204" pitchFamily="18" charset="0"/>
                </a:endParaRPr>
              </a:p>
              <a:p>
                <a:r>
                  <a:rPr lang="en-US" altLang="zh-CN" sz="2000" dirty="0">
                    <a:latin typeface="Cambria Math" panose="02040503050406030204" pitchFamily="18" charset="0"/>
                    <a:ea typeface="Cambria Math" panose="02040503050406030204" pitchFamily="18" charset="0"/>
                  </a:rPr>
                  <a:t>There is another question: the judgement “Is it the first image?” seems to be not so necessary. </a:t>
                </a:r>
              </a:p>
              <a:p>
                <a:endParaRPr lang="en-US" altLang="zh-CN" sz="2000" dirty="0">
                  <a:latin typeface="Cambria Math" panose="02040503050406030204" pitchFamily="18" charset="0"/>
                  <a:ea typeface="Cambria Math" panose="02040503050406030204" pitchFamily="18" charset="0"/>
                </a:endParaRPr>
              </a:p>
              <a:p>
                <a:r>
                  <a:rPr lang="en-US" altLang="zh-CN" sz="2000" dirty="0">
                    <a:latin typeface="Cambria Math" panose="02040503050406030204" pitchFamily="18" charset="0"/>
                    <a:ea typeface="Cambria Math" panose="02040503050406030204" pitchFamily="18" charset="0"/>
                  </a:rPr>
                  <a:t>The additional judgement and the process of initializing make the program not so graceful. </a:t>
                </a:r>
                <a:endParaRPr lang="zh-CN" altLang="en-US" sz="2000" dirty="0">
                  <a:latin typeface="Cambria Math" panose="02040503050406030204" pitchFamily="18" charset="0"/>
                </a:endParaRPr>
              </a:p>
            </p:txBody>
          </p:sp>
        </mc:Choice>
        <mc:Fallback xmlns="">
          <p:sp>
            <p:nvSpPr>
              <p:cNvPr id="5" name="文本框 4">
                <a:extLst>
                  <a:ext uri="{FF2B5EF4-FFF2-40B4-BE49-F238E27FC236}">
                    <a16:creationId xmlns:a16="http://schemas.microsoft.com/office/drawing/2014/main" id="{3FF8BD5D-583B-45A7-A3DA-A5654474D57E}"/>
                  </a:ext>
                </a:extLst>
              </p:cNvPr>
              <p:cNvSpPr txBox="1">
                <a:spLocks noRot="1" noChangeAspect="1" noMove="1" noResize="1" noEditPoints="1" noAdjustHandles="1" noChangeArrowheads="1" noChangeShapeType="1" noTextEdit="1"/>
              </p:cNvSpPr>
              <p:nvPr/>
            </p:nvSpPr>
            <p:spPr>
              <a:xfrm>
                <a:off x="7113536" y="2222968"/>
                <a:ext cx="3878314" cy="4093428"/>
              </a:xfrm>
              <a:prstGeom prst="rect">
                <a:avLst/>
              </a:prstGeom>
              <a:blipFill>
                <a:blip r:embed="rId2"/>
                <a:stretch>
                  <a:fillRect l="-1730" r="-1887" b="-1788"/>
                </a:stretch>
              </a:blipFill>
            </p:spPr>
            <p:txBody>
              <a:bodyPr/>
              <a:lstStyle/>
              <a:p>
                <a:r>
                  <a:rPr lang="zh-CN" altLang="en-US">
                    <a:noFill/>
                  </a:rPr>
                  <a:t> </a:t>
                </a:r>
              </a:p>
            </p:txBody>
          </p:sp>
        </mc:Fallback>
      </mc:AlternateContent>
      <p:pic>
        <p:nvPicPr>
          <p:cNvPr id="6" name="图片 5">
            <a:extLst>
              <a:ext uri="{FF2B5EF4-FFF2-40B4-BE49-F238E27FC236}">
                <a16:creationId xmlns:a16="http://schemas.microsoft.com/office/drawing/2014/main" id="{918B0823-AC7A-48B7-8B54-37C7135F41CA}"/>
              </a:ext>
            </a:extLst>
          </p:cNvPr>
          <p:cNvPicPr>
            <a:picLocks noChangeAspect="1"/>
          </p:cNvPicPr>
          <p:nvPr/>
        </p:nvPicPr>
        <p:blipFill>
          <a:blip r:embed="rId3"/>
          <a:stretch>
            <a:fillRect/>
          </a:stretch>
        </p:blipFill>
        <p:spPr>
          <a:xfrm>
            <a:off x="706489" y="184536"/>
            <a:ext cx="9647185" cy="952583"/>
          </a:xfrm>
          <a:prstGeom prst="rect">
            <a:avLst/>
          </a:prstGeom>
        </p:spPr>
      </p:pic>
      <p:sp>
        <p:nvSpPr>
          <p:cNvPr id="7" name="文本框 6">
            <a:extLst>
              <a:ext uri="{FF2B5EF4-FFF2-40B4-BE49-F238E27FC236}">
                <a16:creationId xmlns:a16="http://schemas.microsoft.com/office/drawing/2014/main" id="{9F1E7356-B839-4251-B191-0B94787ED169}"/>
              </a:ext>
            </a:extLst>
          </p:cNvPr>
          <p:cNvSpPr txBox="1"/>
          <p:nvPr/>
        </p:nvSpPr>
        <p:spPr>
          <a:xfrm>
            <a:off x="877940" y="317153"/>
            <a:ext cx="6781800" cy="461665"/>
          </a:xfrm>
          <a:prstGeom prst="rect">
            <a:avLst/>
          </a:prstGeom>
          <a:noFill/>
        </p:spPr>
        <p:txBody>
          <a:bodyPr wrap="square" rtlCol="0">
            <a:spAutoFit/>
          </a:bodyPr>
          <a:lstStyle/>
          <a:p>
            <a:r>
              <a:rPr lang="en-US" altLang="zh-CN" sz="2400" dirty="0">
                <a:solidFill>
                  <a:schemeClr val="bg1"/>
                </a:solidFill>
                <a:latin typeface="Consolas" panose="020B0609020204030204" pitchFamily="49" charset="0"/>
              </a:rPr>
              <a:t>Subtask II – The Efficiency Analysis</a:t>
            </a:r>
            <a:endParaRPr lang="zh-CN" altLang="en-US" sz="2400" dirty="0">
              <a:solidFill>
                <a:schemeClr val="bg1"/>
              </a:solidFill>
              <a:latin typeface="Consolas" panose="020B0609020204030204" pitchFamily="49" charset="0"/>
            </a:endParaRPr>
          </a:p>
        </p:txBody>
      </p:sp>
      <p:sp>
        <p:nvSpPr>
          <p:cNvPr id="13" name="文本框 12">
            <a:extLst>
              <a:ext uri="{FF2B5EF4-FFF2-40B4-BE49-F238E27FC236}">
                <a16:creationId xmlns:a16="http://schemas.microsoft.com/office/drawing/2014/main" id="{783ED92D-5E7C-4592-A555-4F4DAE29FBFA}"/>
              </a:ext>
            </a:extLst>
          </p:cNvPr>
          <p:cNvSpPr txBox="1"/>
          <p:nvPr/>
        </p:nvSpPr>
        <p:spPr>
          <a:xfrm>
            <a:off x="706489" y="6082488"/>
            <a:ext cx="5961011" cy="400110"/>
          </a:xfrm>
          <a:prstGeom prst="rect">
            <a:avLst/>
          </a:prstGeom>
          <a:noFill/>
        </p:spPr>
        <p:txBody>
          <a:bodyPr wrap="square" rtlCol="0">
            <a:spAutoFit/>
          </a:bodyPr>
          <a:lstStyle/>
          <a:p>
            <a:r>
              <a:rPr lang="en-US" altLang="zh-CN" sz="2000" dirty="0">
                <a:latin typeface="Cambria Math" panose="02040503050406030204" pitchFamily="18" charset="0"/>
                <a:ea typeface="Cambria Math" panose="02040503050406030204" pitchFamily="18" charset="0"/>
              </a:rPr>
              <a:t>The image </a:t>
            </a:r>
            <a:r>
              <a:rPr lang="en-US" altLang="zh-CN" sz="2000" dirty="0" err="1">
                <a:latin typeface="Cambria Math" panose="02040503050406030204" pitchFamily="18" charset="0"/>
                <a:ea typeface="Cambria Math" panose="02040503050406030204" pitchFamily="18" charset="0"/>
              </a:rPr>
              <a:t>datas</a:t>
            </a:r>
            <a:r>
              <a:rPr lang="en-US" altLang="zh-CN" sz="2000" dirty="0">
                <a:latin typeface="Cambria Math" panose="02040503050406030204" pitchFamily="18" charset="0"/>
                <a:ea typeface="Cambria Math" panose="02040503050406030204" pitchFamily="18" charset="0"/>
              </a:rPr>
              <a:t> are collected in “Hist”.</a:t>
            </a:r>
            <a:endParaRPr lang="zh-CN" altLang="en-US" sz="2000" dirty="0">
              <a:latin typeface="Cambria Math" panose="02040503050406030204" pitchFamily="18" charset="0"/>
            </a:endParaRPr>
          </a:p>
        </p:txBody>
      </p:sp>
      <p:pic>
        <p:nvPicPr>
          <p:cNvPr id="14" name="图片 13">
            <a:extLst>
              <a:ext uri="{FF2B5EF4-FFF2-40B4-BE49-F238E27FC236}">
                <a16:creationId xmlns:a16="http://schemas.microsoft.com/office/drawing/2014/main" id="{1AE7B7B9-958A-46D2-AFEE-038467465F22}"/>
              </a:ext>
            </a:extLst>
          </p:cNvPr>
          <p:cNvPicPr>
            <a:picLocks noChangeAspect="1"/>
          </p:cNvPicPr>
          <p:nvPr/>
        </p:nvPicPr>
        <p:blipFill>
          <a:blip r:embed="rId4"/>
          <a:stretch>
            <a:fillRect/>
          </a:stretch>
        </p:blipFill>
        <p:spPr>
          <a:xfrm>
            <a:off x="706489" y="2067476"/>
            <a:ext cx="6035563" cy="3917019"/>
          </a:xfrm>
          <a:prstGeom prst="rect">
            <a:avLst/>
          </a:prstGeom>
        </p:spPr>
      </p:pic>
      <p:sp>
        <p:nvSpPr>
          <p:cNvPr id="15" name="椭圆 14">
            <a:extLst>
              <a:ext uri="{FF2B5EF4-FFF2-40B4-BE49-F238E27FC236}">
                <a16:creationId xmlns:a16="http://schemas.microsoft.com/office/drawing/2014/main" id="{EDEFB825-037A-41C5-BCAE-E4EAE2B75578}"/>
              </a:ext>
            </a:extLst>
          </p:cNvPr>
          <p:cNvSpPr/>
          <p:nvPr/>
        </p:nvSpPr>
        <p:spPr>
          <a:xfrm>
            <a:off x="2715444" y="5248275"/>
            <a:ext cx="1943100" cy="571500"/>
          </a:xfrm>
          <a:prstGeom prst="ellipse">
            <a:avLst/>
          </a:prstGeom>
          <a:no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 name="直接箭头连接符 16">
            <a:extLst>
              <a:ext uri="{FF2B5EF4-FFF2-40B4-BE49-F238E27FC236}">
                <a16:creationId xmlns:a16="http://schemas.microsoft.com/office/drawing/2014/main" id="{38F4A87C-AED0-4B51-856A-B6690E27148E}"/>
              </a:ext>
            </a:extLst>
          </p:cNvPr>
          <p:cNvCxnSpPr>
            <a:cxnSpLocks/>
            <a:endCxn id="15" idx="7"/>
          </p:cNvCxnSpPr>
          <p:nvPr/>
        </p:nvCxnSpPr>
        <p:spPr>
          <a:xfrm flipH="1">
            <a:off x="4373984" y="3171825"/>
            <a:ext cx="4922416" cy="2160144"/>
          </a:xfrm>
          <a:prstGeom prst="straightConnector1">
            <a:avLst/>
          </a:prstGeom>
          <a:ln>
            <a:solidFill>
              <a:schemeClr val="accent1">
                <a:alpha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22903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CA0FC0F3-39CE-4CF5-8C38-ED08B0E1334C}"/>
              </a:ext>
            </a:extLst>
          </p:cNvPr>
          <p:cNvSpPr txBox="1"/>
          <p:nvPr/>
        </p:nvSpPr>
        <p:spPr>
          <a:xfrm>
            <a:off x="706489" y="1495377"/>
            <a:ext cx="5456186" cy="400110"/>
          </a:xfrm>
          <a:prstGeom prst="rect">
            <a:avLst/>
          </a:prstGeom>
          <a:noFill/>
        </p:spPr>
        <p:txBody>
          <a:bodyPr wrap="square" rtlCol="0">
            <a:spAutoFit/>
          </a:bodyPr>
          <a:lstStyle/>
          <a:p>
            <a:r>
              <a:rPr lang="en-US" altLang="zh-CN" sz="2000" dirty="0">
                <a:latin typeface="Cambria Math" panose="02040503050406030204" pitchFamily="18" charset="0"/>
                <a:ea typeface="Cambria Math" panose="02040503050406030204" pitchFamily="18" charset="0"/>
              </a:rPr>
              <a:t>the improved version used by the our code</a:t>
            </a:r>
            <a:endParaRPr lang="zh-CN" altLang="en-US" sz="2000" dirty="0">
              <a:latin typeface="Cambria Math" panose="02040503050406030204" pitchFamily="18" charset="0"/>
            </a:endParaRPr>
          </a:p>
        </p:txBody>
      </p:sp>
      <p:pic>
        <p:nvPicPr>
          <p:cNvPr id="6" name="图片 5">
            <a:extLst>
              <a:ext uri="{FF2B5EF4-FFF2-40B4-BE49-F238E27FC236}">
                <a16:creationId xmlns:a16="http://schemas.microsoft.com/office/drawing/2014/main" id="{918B0823-AC7A-48B7-8B54-37C7135F41CA}"/>
              </a:ext>
            </a:extLst>
          </p:cNvPr>
          <p:cNvPicPr>
            <a:picLocks noChangeAspect="1"/>
          </p:cNvPicPr>
          <p:nvPr/>
        </p:nvPicPr>
        <p:blipFill>
          <a:blip r:embed="rId2"/>
          <a:stretch>
            <a:fillRect/>
          </a:stretch>
        </p:blipFill>
        <p:spPr>
          <a:xfrm>
            <a:off x="706489" y="184536"/>
            <a:ext cx="9647185" cy="952583"/>
          </a:xfrm>
          <a:prstGeom prst="rect">
            <a:avLst/>
          </a:prstGeom>
        </p:spPr>
      </p:pic>
      <p:sp>
        <p:nvSpPr>
          <p:cNvPr id="7" name="文本框 6">
            <a:extLst>
              <a:ext uri="{FF2B5EF4-FFF2-40B4-BE49-F238E27FC236}">
                <a16:creationId xmlns:a16="http://schemas.microsoft.com/office/drawing/2014/main" id="{9F1E7356-B839-4251-B191-0B94787ED169}"/>
              </a:ext>
            </a:extLst>
          </p:cNvPr>
          <p:cNvSpPr txBox="1"/>
          <p:nvPr/>
        </p:nvSpPr>
        <p:spPr>
          <a:xfrm>
            <a:off x="877940" y="317153"/>
            <a:ext cx="6781800" cy="461665"/>
          </a:xfrm>
          <a:prstGeom prst="rect">
            <a:avLst/>
          </a:prstGeom>
          <a:noFill/>
        </p:spPr>
        <p:txBody>
          <a:bodyPr wrap="square" rtlCol="0">
            <a:spAutoFit/>
          </a:bodyPr>
          <a:lstStyle/>
          <a:p>
            <a:r>
              <a:rPr lang="en-US" altLang="zh-CN" sz="2400" dirty="0">
                <a:solidFill>
                  <a:schemeClr val="bg1"/>
                </a:solidFill>
                <a:latin typeface="Consolas" panose="020B0609020204030204" pitchFamily="49" charset="0"/>
              </a:rPr>
              <a:t>Subtask II – The Efficiency Analysis</a:t>
            </a:r>
            <a:endParaRPr lang="zh-CN" altLang="en-US" sz="2400" dirty="0">
              <a:solidFill>
                <a:schemeClr val="bg1"/>
              </a:solidFill>
              <a:latin typeface="Consolas" panose="020B0609020204030204" pitchFamily="49" charset="0"/>
            </a:endParaRPr>
          </a:p>
        </p:txBody>
      </p:sp>
      <p:sp>
        <p:nvSpPr>
          <p:cNvPr id="13" name="文本框 12">
            <a:extLst>
              <a:ext uri="{FF2B5EF4-FFF2-40B4-BE49-F238E27FC236}">
                <a16:creationId xmlns:a16="http://schemas.microsoft.com/office/drawing/2014/main" id="{783ED92D-5E7C-4592-A555-4F4DAE29FBFA}"/>
              </a:ext>
            </a:extLst>
          </p:cNvPr>
          <p:cNvSpPr txBox="1"/>
          <p:nvPr/>
        </p:nvSpPr>
        <p:spPr>
          <a:xfrm>
            <a:off x="706489" y="5882626"/>
            <a:ext cx="5961011" cy="400110"/>
          </a:xfrm>
          <a:prstGeom prst="rect">
            <a:avLst/>
          </a:prstGeom>
          <a:noFill/>
        </p:spPr>
        <p:txBody>
          <a:bodyPr wrap="square" rtlCol="0">
            <a:spAutoFit/>
          </a:bodyPr>
          <a:lstStyle/>
          <a:p>
            <a:r>
              <a:rPr lang="en-US" altLang="zh-CN" sz="2000" dirty="0">
                <a:latin typeface="Cambria Math" panose="02040503050406030204" pitchFamily="18" charset="0"/>
                <a:ea typeface="Cambria Math" panose="02040503050406030204" pitchFamily="18" charset="0"/>
              </a:rPr>
              <a:t>The image data set is collected in “Hist”.</a:t>
            </a:r>
            <a:endParaRPr lang="zh-CN" altLang="en-US" sz="2000" dirty="0">
              <a:latin typeface="Cambria Math" panose="02040503050406030204" pitchFamily="18" charset="0"/>
            </a:endParaRPr>
          </a:p>
        </p:txBody>
      </p:sp>
      <p:pic>
        <p:nvPicPr>
          <p:cNvPr id="2" name="图片 1">
            <a:extLst>
              <a:ext uri="{FF2B5EF4-FFF2-40B4-BE49-F238E27FC236}">
                <a16:creationId xmlns:a16="http://schemas.microsoft.com/office/drawing/2014/main" id="{07CD7F1F-B2D1-4E9A-8ADE-C81C97AE852A}"/>
              </a:ext>
            </a:extLst>
          </p:cNvPr>
          <p:cNvPicPr>
            <a:picLocks noChangeAspect="1"/>
          </p:cNvPicPr>
          <p:nvPr/>
        </p:nvPicPr>
        <p:blipFill>
          <a:blip r:embed="rId3"/>
          <a:stretch>
            <a:fillRect/>
          </a:stretch>
        </p:blipFill>
        <p:spPr>
          <a:xfrm>
            <a:off x="706489" y="2219096"/>
            <a:ext cx="5738357" cy="3200677"/>
          </a:xfrm>
          <a:prstGeom prst="rect">
            <a:avLst/>
          </a:prstGeom>
        </p:spPr>
      </p:pic>
      <p:pic>
        <p:nvPicPr>
          <p:cNvPr id="3" name="图片 2">
            <a:extLst>
              <a:ext uri="{FF2B5EF4-FFF2-40B4-BE49-F238E27FC236}">
                <a16:creationId xmlns:a16="http://schemas.microsoft.com/office/drawing/2014/main" id="{350E0338-C74A-40F3-8F3F-AB75C574EF92}"/>
              </a:ext>
            </a:extLst>
          </p:cNvPr>
          <p:cNvPicPr>
            <a:picLocks noChangeAspect="1"/>
          </p:cNvPicPr>
          <p:nvPr/>
        </p:nvPicPr>
        <p:blipFill>
          <a:blip r:embed="rId4"/>
          <a:stretch>
            <a:fillRect/>
          </a:stretch>
        </p:blipFill>
        <p:spPr>
          <a:xfrm>
            <a:off x="6667500" y="1864709"/>
            <a:ext cx="4328535" cy="1150720"/>
          </a:xfrm>
          <a:prstGeom prst="rect">
            <a:avLst/>
          </a:prstGeom>
        </p:spPr>
      </p:pic>
      <p:sp>
        <p:nvSpPr>
          <p:cNvPr id="8" name="文本框 7">
            <a:extLst>
              <a:ext uri="{FF2B5EF4-FFF2-40B4-BE49-F238E27FC236}">
                <a16:creationId xmlns:a16="http://schemas.microsoft.com/office/drawing/2014/main" id="{E23964F9-EF07-4B6F-8DFA-78356B96E397}"/>
              </a:ext>
            </a:extLst>
          </p:cNvPr>
          <p:cNvSpPr txBox="1"/>
          <p:nvPr/>
        </p:nvSpPr>
        <p:spPr>
          <a:xfrm>
            <a:off x="6667500" y="1269736"/>
            <a:ext cx="4076700" cy="400110"/>
          </a:xfrm>
          <a:prstGeom prst="rect">
            <a:avLst/>
          </a:prstGeom>
          <a:noFill/>
        </p:spPr>
        <p:txBody>
          <a:bodyPr wrap="square" rtlCol="0">
            <a:spAutoFit/>
          </a:bodyPr>
          <a:lstStyle/>
          <a:p>
            <a:r>
              <a:rPr lang="en-US" altLang="zh-CN" sz="2000" dirty="0">
                <a:latin typeface="Cambria Math" panose="02040503050406030204" pitchFamily="18" charset="0"/>
                <a:ea typeface="Cambria Math" panose="02040503050406030204" pitchFamily="18" charset="0"/>
              </a:rPr>
              <a:t>The code of the function </a:t>
            </a:r>
            <a:r>
              <a:rPr lang="en-US" altLang="zh-CN" sz="2000" dirty="0">
                <a:solidFill>
                  <a:srgbClr val="FF0000"/>
                </a:solidFill>
                <a:latin typeface="Cambria Math" panose="02040503050406030204" pitchFamily="18" charset="0"/>
                <a:ea typeface="Cambria Math" panose="02040503050406030204" pitchFamily="18" charset="0"/>
              </a:rPr>
              <a:t>“merge”</a:t>
            </a:r>
            <a:endParaRPr lang="zh-CN" altLang="en-US" sz="2000" dirty="0">
              <a:solidFill>
                <a:srgbClr val="FF0000"/>
              </a:solidFill>
              <a:latin typeface="Cambria Math" panose="02040503050406030204" pitchFamily="18" charset="0"/>
            </a:endParaRPr>
          </a:p>
        </p:txBody>
      </p:sp>
      <p:sp>
        <p:nvSpPr>
          <p:cNvPr id="9" name="椭圆 8">
            <a:extLst>
              <a:ext uri="{FF2B5EF4-FFF2-40B4-BE49-F238E27FC236}">
                <a16:creationId xmlns:a16="http://schemas.microsoft.com/office/drawing/2014/main" id="{BD2FCF57-7A4B-4429-B63C-0F5D22B8C9C3}"/>
              </a:ext>
            </a:extLst>
          </p:cNvPr>
          <p:cNvSpPr/>
          <p:nvPr/>
        </p:nvSpPr>
        <p:spPr>
          <a:xfrm>
            <a:off x="2676525" y="4829175"/>
            <a:ext cx="428625" cy="238125"/>
          </a:xfrm>
          <a:prstGeom prst="ellipse">
            <a:avLst/>
          </a:prstGeom>
          <a:noFill/>
          <a:ln>
            <a:solidFill>
              <a:schemeClr val="accent1">
                <a:shade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6" name="直接箭头连接符 15">
            <a:extLst>
              <a:ext uri="{FF2B5EF4-FFF2-40B4-BE49-F238E27FC236}">
                <a16:creationId xmlns:a16="http://schemas.microsoft.com/office/drawing/2014/main" id="{C687E394-2F42-4B26-B971-7374D1D77C8C}"/>
              </a:ext>
            </a:extLst>
          </p:cNvPr>
          <p:cNvCxnSpPr>
            <a:cxnSpLocks/>
            <a:endCxn id="9" idx="7"/>
          </p:cNvCxnSpPr>
          <p:nvPr/>
        </p:nvCxnSpPr>
        <p:spPr>
          <a:xfrm flipH="1">
            <a:off x="3042379" y="1639068"/>
            <a:ext cx="6996971" cy="3224980"/>
          </a:xfrm>
          <a:prstGeom prst="straightConnector1">
            <a:avLst/>
          </a:prstGeom>
          <a:ln>
            <a:solidFill>
              <a:schemeClr val="accent1">
                <a:alpha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文本框 21">
                <a:extLst>
                  <a:ext uri="{FF2B5EF4-FFF2-40B4-BE49-F238E27FC236}">
                    <a16:creationId xmlns:a16="http://schemas.microsoft.com/office/drawing/2014/main" id="{83688705-A078-4F4F-AE6F-0BA4232F772E}"/>
                  </a:ext>
                </a:extLst>
              </p:cNvPr>
              <p:cNvSpPr txBox="1"/>
              <p:nvPr/>
            </p:nvSpPr>
            <p:spPr>
              <a:xfrm>
                <a:off x="6810375" y="3343275"/>
                <a:ext cx="3933825" cy="1252138"/>
              </a:xfrm>
              <a:prstGeom prst="rect">
                <a:avLst/>
              </a:prstGeom>
              <a:noFill/>
            </p:spPr>
            <p:txBody>
              <a:bodyPr wrap="square" rtlCol="0">
                <a:spAutoFit/>
              </a:bodyPr>
              <a:lstStyle/>
              <a:p>
                <a:r>
                  <a:rPr lang="en-US" altLang="zh-CN" sz="2000" dirty="0">
                    <a:latin typeface="Cambria Math" panose="02040503050406030204" pitchFamily="18" charset="0"/>
                    <a:ea typeface="Cambria Math" panose="02040503050406030204" pitchFamily="18" charset="0"/>
                  </a:rPr>
                  <a:t>The efficiency analysis:</a:t>
                </a:r>
              </a:p>
              <a:p>
                <a:pPr/>
                <a14:m>
                  <m:oMathPara xmlns:m="http://schemas.openxmlformats.org/officeDocument/2006/math">
                    <m:oMathParaPr>
                      <m:jc m:val="left"/>
                    </m:oMathParaPr>
                    <m:oMath xmlns:m="http://schemas.openxmlformats.org/officeDocument/2006/math">
                      <m:r>
                        <a:rPr lang="en-US" altLang="zh-CN" sz="2000" b="0" i="1" smtClean="0">
                          <a:latin typeface="Cambria Math" panose="02040503050406030204" pitchFamily="18" charset="0"/>
                          <a:ea typeface="Cambria Math" panose="02040503050406030204" pitchFamily="18" charset="0"/>
                        </a:rPr>
                        <m:t>𝑇</m:t>
                      </m:r>
                      <m:d>
                        <m:dPr>
                          <m:ctrlPr>
                            <a:rPr lang="en-US" altLang="zh-CN" sz="2000" b="0" i="1" smtClean="0">
                              <a:latin typeface="Cambria Math" panose="02040503050406030204" pitchFamily="18" charset="0"/>
                              <a:ea typeface="Cambria Math" panose="02040503050406030204" pitchFamily="18" charset="0"/>
                            </a:rPr>
                          </m:ctrlPr>
                        </m:dPr>
                        <m:e>
                          <m:r>
                            <a:rPr lang="en-US" altLang="zh-CN" sz="2000" b="0" i="1" smtClean="0">
                              <a:latin typeface="Cambria Math" panose="02040503050406030204" pitchFamily="18" charset="0"/>
                              <a:ea typeface="Cambria Math" panose="02040503050406030204" pitchFamily="18" charset="0"/>
                            </a:rPr>
                            <m:t>𝑛</m:t>
                          </m:r>
                        </m:e>
                      </m:d>
                      <m:r>
                        <a:rPr lang="en-US" altLang="zh-CN" sz="2000" b="0" i="1" smtClean="0">
                          <a:latin typeface="Cambria Math" panose="02040503050406030204" pitchFamily="18" charset="0"/>
                          <a:ea typeface="Cambria Math" panose="02040503050406030204" pitchFamily="18" charset="0"/>
                        </a:rPr>
                        <m:t>=2×</m:t>
                      </m:r>
                      <m:r>
                        <a:rPr lang="en-US" altLang="zh-CN" sz="2000" b="0" i="1" smtClean="0">
                          <a:latin typeface="Cambria Math" panose="02040503050406030204" pitchFamily="18" charset="0"/>
                          <a:ea typeface="Cambria Math" panose="02040503050406030204" pitchFamily="18" charset="0"/>
                        </a:rPr>
                        <m:t>𝑇</m:t>
                      </m:r>
                      <m:d>
                        <m:dPr>
                          <m:ctrlPr>
                            <a:rPr lang="en-US" altLang="zh-CN" sz="2000" b="0" i="1" smtClean="0">
                              <a:latin typeface="Cambria Math" panose="02040503050406030204" pitchFamily="18" charset="0"/>
                              <a:ea typeface="Cambria Math" panose="02040503050406030204" pitchFamily="18" charset="0"/>
                            </a:rPr>
                          </m:ctrlPr>
                        </m:dPr>
                        <m:e>
                          <m:f>
                            <m:fPr>
                              <m:ctrlPr>
                                <a:rPr lang="en-US" altLang="zh-CN" sz="2000" b="0" i="1" smtClean="0">
                                  <a:latin typeface="Cambria Math" panose="02040503050406030204" pitchFamily="18" charset="0"/>
                                  <a:ea typeface="Cambria Math" panose="02040503050406030204" pitchFamily="18" charset="0"/>
                                </a:rPr>
                              </m:ctrlPr>
                            </m:fPr>
                            <m:num>
                              <m:r>
                                <a:rPr lang="en-US" altLang="zh-CN" sz="2000" b="0" i="1" smtClean="0">
                                  <a:latin typeface="Cambria Math" panose="02040503050406030204" pitchFamily="18" charset="0"/>
                                  <a:ea typeface="Cambria Math" panose="02040503050406030204" pitchFamily="18" charset="0"/>
                                </a:rPr>
                                <m:t>𝑛</m:t>
                              </m:r>
                            </m:num>
                            <m:den>
                              <m:r>
                                <a:rPr lang="en-US" altLang="zh-CN" sz="2000" b="0" i="1" smtClean="0">
                                  <a:latin typeface="Cambria Math" panose="02040503050406030204" pitchFamily="18" charset="0"/>
                                  <a:ea typeface="Cambria Math" panose="02040503050406030204" pitchFamily="18" charset="0"/>
                                </a:rPr>
                                <m:t>2</m:t>
                              </m:r>
                            </m:den>
                          </m:f>
                        </m:e>
                      </m:d>
                      <m:r>
                        <a:rPr lang="en-US" altLang="zh-CN" sz="2000" b="0" i="1" smtClean="0">
                          <a:latin typeface="Cambria Math" panose="02040503050406030204" pitchFamily="18" charset="0"/>
                          <a:ea typeface="Cambria Math" panose="02040503050406030204" pitchFamily="18" charset="0"/>
                        </a:rPr>
                        <m:t>+</m:t>
                      </m:r>
                      <m:r>
                        <m:rPr>
                          <m:sty m:val="p"/>
                        </m:rPr>
                        <a:rPr lang="el-GR" altLang="zh-CN" sz="2000" b="0" i="1" dirty="0" smtClean="0">
                          <a:solidFill>
                            <a:srgbClr val="FF0000"/>
                          </a:solidFill>
                          <a:latin typeface="Cambria Math" panose="02040503050406030204" pitchFamily="18" charset="0"/>
                          <a:ea typeface="Cambria Math" panose="02040503050406030204" pitchFamily="18" charset="0"/>
                        </a:rPr>
                        <m:t>Θ</m:t>
                      </m:r>
                      <m:d>
                        <m:dPr>
                          <m:ctrlPr>
                            <a:rPr lang="en-US" altLang="zh-CN" sz="2000" b="0" i="1" smtClean="0">
                              <a:solidFill>
                                <a:srgbClr val="FF0000"/>
                              </a:solidFill>
                              <a:latin typeface="Cambria Math" panose="02040503050406030204" pitchFamily="18" charset="0"/>
                              <a:ea typeface="Cambria Math" panose="02040503050406030204" pitchFamily="18" charset="0"/>
                            </a:rPr>
                          </m:ctrlPr>
                        </m:dPr>
                        <m:e>
                          <m:r>
                            <a:rPr lang="en-US" altLang="zh-CN" sz="2000" b="0" i="1" smtClean="0">
                              <a:solidFill>
                                <a:srgbClr val="FF0000"/>
                              </a:solidFill>
                              <a:latin typeface="Cambria Math" panose="02040503050406030204" pitchFamily="18" charset="0"/>
                              <a:ea typeface="Cambria Math" panose="02040503050406030204" pitchFamily="18" charset="0"/>
                            </a:rPr>
                            <m:t>𝑛</m:t>
                          </m:r>
                        </m:e>
                      </m:d>
                    </m:oMath>
                  </m:oMathPara>
                </a14:m>
                <a:endParaRPr lang="en-US" altLang="zh-CN" sz="2000" dirty="0">
                  <a:latin typeface="Cambria Math" panose="02040503050406030204" pitchFamily="18" charset="0"/>
                  <a:ea typeface="Cambria Math" panose="02040503050406030204" pitchFamily="18" charset="0"/>
                </a:endParaRPr>
              </a:p>
              <a:p>
                <a14:m>
                  <m:oMath xmlns:m="http://schemas.openxmlformats.org/officeDocument/2006/math">
                    <m:r>
                      <a:rPr lang="en-US" altLang="zh-CN" sz="2000" b="0" i="1" smtClean="0">
                        <a:latin typeface="Cambria Math" panose="02040503050406030204" pitchFamily="18" charset="0"/>
                        <a:ea typeface="Cambria Math" panose="02040503050406030204" pitchFamily="18" charset="0"/>
                      </a:rPr>
                      <m:t>⇒</m:t>
                    </m:r>
                  </m:oMath>
                </a14:m>
                <a:r>
                  <a:rPr lang="zh-CN" altLang="en-US" sz="2000" dirty="0">
                    <a:latin typeface="Cambria Math" panose="02040503050406030204" pitchFamily="18" charset="0"/>
                  </a:rPr>
                  <a:t> </a:t>
                </a:r>
                <a14:m>
                  <m:oMath xmlns:m="http://schemas.openxmlformats.org/officeDocument/2006/math">
                    <m:r>
                      <a:rPr lang="en-US" altLang="zh-CN" sz="2000" b="0" i="1" smtClean="0">
                        <a:latin typeface="Cambria Math" panose="02040503050406030204" pitchFamily="18" charset="0"/>
                        <a:ea typeface="Cambria Math" panose="02040503050406030204" pitchFamily="18" charset="0"/>
                      </a:rPr>
                      <m:t>𝑇</m:t>
                    </m:r>
                    <m:d>
                      <m:dPr>
                        <m:ctrlPr>
                          <a:rPr lang="en-US" altLang="zh-CN" sz="2000" b="0" i="1" smtClean="0">
                            <a:latin typeface="Cambria Math" panose="02040503050406030204" pitchFamily="18" charset="0"/>
                            <a:ea typeface="Cambria Math" panose="02040503050406030204" pitchFamily="18" charset="0"/>
                          </a:rPr>
                        </m:ctrlPr>
                      </m:dPr>
                      <m:e>
                        <m:r>
                          <a:rPr lang="en-US" altLang="zh-CN" sz="2000" b="0" i="1" smtClean="0">
                            <a:latin typeface="Cambria Math" panose="02040503050406030204" pitchFamily="18" charset="0"/>
                            <a:ea typeface="Cambria Math" panose="02040503050406030204" pitchFamily="18" charset="0"/>
                          </a:rPr>
                          <m:t>𝑛</m:t>
                        </m:r>
                      </m:e>
                    </m:d>
                    <m:r>
                      <a:rPr lang="en-US" altLang="zh-CN" sz="2000" b="0" i="1" smtClean="0">
                        <a:latin typeface="Cambria Math" panose="02040503050406030204" pitchFamily="18" charset="0"/>
                        <a:ea typeface="Cambria Math" panose="02040503050406030204" pitchFamily="18" charset="0"/>
                      </a:rPr>
                      <m:t>=</m:t>
                    </m:r>
                    <m:r>
                      <m:rPr>
                        <m:sty m:val="p"/>
                      </m:rPr>
                      <a:rPr lang="el-GR" altLang="zh-CN" sz="2000" b="0" i="1" smtClean="0">
                        <a:latin typeface="Cambria Math" panose="02040503050406030204" pitchFamily="18" charset="0"/>
                        <a:ea typeface="Cambria Math" panose="02040503050406030204" pitchFamily="18" charset="0"/>
                      </a:rPr>
                      <m:t>Θ</m:t>
                    </m:r>
                    <m:d>
                      <m:dPr>
                        <m:ctrlPr>
                          <a:rPr lang="en-US" altLang="zh-CN" sz="2000" b="0" i="1" smtClean="0">
                            <a:latin typeface="Cambria Math" panose="02040503050406030204" pitchFamily="18" charset="0"/>
                            <a:ea typeface="Cambria Math" panose="02040503050406030204" pitchFamily="18" charset="0"/>
                          </a:rPr>
                        </m:ctrlPr>
                      </m:dPr>
                      <m:e>
                        <m:r>
                          <a:rPr lang="en-US" altLang="zh-CN" sz="2000" b="0" i="1" smtClean="0">
                            <a:latin typeface="Cambria Math" panose="02040503050406030204" pitchFamily="18" charset="0"/>
                            <a:ea typeface="Cambria Math" panose="02040503050406030204" pitchFamily="18" charset="0"/>
                          </a:rPr>
                          <m:t>𝑛</m:t>
                        </m:r>
                        <m:func>
                          <m:funcPr>
                            <m:ctrlPr>
                              <a:rPr lang="en-US" altLang="zh-CN" sz="2000" b="0" i="1" smtClean="0">
                                <a:latin typeface="Cambria Math" panose="02040503050406030204" pitchFamily="18" charset="0"/>
                                <a:ea typeface="Cambria Math" panose="02040503050406030204" pitchFamily="18" charset="0"/>
                              </a:rPr>
                            </m:ctrlPr>
                          </m:funcPr>
                          <m:fName>
                            <m:r>
                              <m:rPr>
                                <m:sty m:val="p"/>
                              </m:rPr>
                              <a:rPr lang="en-US" altLang="zh-CN" sz="2000" b="0" i="0" smtClean="0">
                                <a:latin typeface="Cambria Math" panose="02040503050406030204" pitchFamily="18" charset="0"/>
                                <a:ea typeface="Cambria Math" panose="02040503050406030204" pitchFamily="18" charset="0"/>
                              </a:rPr>
                              <m:t>log</m:t>
                            </m:r>
                          </m:fName>
                          <m:e>
                            <m:r>
                              <a:rPr lang="en-US" altLang="zh-CN" sz="2000" b="0" i="1" smtClean="0">
                                <a:latin typeface="Cambria Math" panose="02040503050406030204" pitchFamily="18" charset="0"/>
                                <a:ea typeface="Cambria Math" panose="02040503050406030204" pitchFamily="18" charset="0"/>
                              </a:rPr>
                              <m:t>𝑛</m:t>
                            </m:r>
                          </m:e>
                        </m:func>
                      </m:e>
                    </m:d>
                  </m:oMath>
                </a14:m>
                <a:endParaRPr lang="zh-CN" altLang="en-US" sz="2000" dirty="0">
                  <a:latin typeface="Cambria Math" panose="02040503050406030204" pitchFamily="18" charset="0"/>
                </a:endParaRPr>
              </a:p>
            </p:txBody>
          </p:sp>
        </mc:Choice>
        <mc:Fallback xmlns="">
          <p:sp>
            <p:nvSpPr>
              <p:cNvPr id="22" name="文本框 21">
                <a:extLst>
                  <a:ext uri="{FF2B5EF4-FFF2-40B4-BE49-F238E27FC236}">
                    <a16:creationId xmlns:a16="http://schemas.microsoft.com/office/drawing/2014/main" id="{83688705-A078-4F4F-AE6F-0BA4232F772E}"/>
                  </a:ext>
                </a:extLst>
              </p:cNvPr>
              <p:cNvSpPr txBox="1">
                <a:spLocks noRot="1" noChangeAspect="1" noMove="1" noResize="1" noEditPoints="1" noAdjustHandles="1" noChangeArrowheads="1" noChangeShapeType="1" noTextEdit="1"/>
              </p:cNvSpPr>
              <p:nvPr/>
            </p:nvSpPr>
            <p:spPr>
              <a:xfrm>
                <a:off x="6810375" y="3343275"/>
                <a:ext cx="3933825" cy="1252138"/>
              </a:xfrm>
              <a:prstGeom prst="rect">
                <a:avLst/>
              </a:prstGeom>
              <a:blipFill>
                <a:blip r:embed="rId5"/>
                <a:stretch>
                  <a:fillRect l="-1548" t="-2427" b="-4369"/>
                </a:stretch>
              </a:blipFill>
            </p:spPr>
            <p:txBody>
              <a:bodyPr/>
              <a:lstStyle/>
              <a:p>
                <a:r>
                  <a:rPr lang="zh-CN" altLang="en-US">
                    <a:noFill/>
                  </a:rPr>
                  <a:t> </a:t>
                </a:r>
              </a:p>
            </p:txBody>
          </p:sp>
        </mc:Fallback>
      </mc:AlternateContent>
      <p:cxnSp>
        <p:nvCxnSpPr>
          <p:cNvPr id="24" name="直接箭头连接符 23">
            <a:extLst>
              <a:ext uri="{FF2B5EF4-FFF2-40B4-BE49-F238E27FC236}">
                <a16:creationId xmlns:a16="http://schemas.microsoft.com/office/drawing/2014/main" id="{DA53734A-86E6-4060-832B-1877020F2C40}"/>
              </a:ext>
            </a:extLst>
          </p:cNvPr>
          <p:cNvCxnSpPr>
            <a:cxnSpLocks/>
          </p:cNvCxnSpPr>
          <p:nvPr/>
        </p:nvCxnSpPr>
        <p:spPr>
          <a:xfrm flipH="1" flipV="1">
            <a:off x="8105775" y="2943225"/>
            <a:ext cx="1043846" cy="899347"/>
          </a:xfrm>
          <a:prstGeom prst="straightConnector1">
            <a:avLst/>
          </a:prstGeom>
          <a:ln>
            <a:solidFill>
              <a:schemeClr val="accent1">
                <a:alpha val="3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3A560A15-E417-472B-AF23-94E7BFC1C8A5}"/>
              </a:ext>
            </a:extLst>
          </p:cNvPr>
          <p:cNvCxnSpPr/>
          <p:nvPr/>
        </p:nvCxnSpPr>
        <p:spPr>
          <a:xfrm>
            <a:off x="7534275" y="2943225"/>
            <a:ext cx="762000" cy="0"/>
          </a:xfrm>
          <a:prstGeom prst="line">
            <a:avLst/>
          </a:prstGeom>
          <a:ln>
            <a:solidFill>
              <a:schemeClr val="accent1">
                <a:alpha val="30000"/>
              </a:schemeClr>
            </a:solidFill>
          </a:ln>
        </p:spPr>
        <p:style>
          <a:lnRef idx="1">
            <a:schemeClr val="accent1"/>
          </a:lnRef>
          <a:fillRef idx="0">
            <a:schemeClr val="accent1"/>
          </a:fillRef>
          <a:effectRef idx="0">
            <a:schemeClr val="accent1"/>
          </a:effectRef>
          <a:fontRef idx="minor">
            <a:schemeClr val="tx1"/>
          </a:fontRef>
        </p:style>
      </p:cxnSp>
      <p:sp>
        <p:nvSpPr>
          <p:cNvPr id="28" name="文本框 27">
            <a:extLst>
              <a:ext uri="{FF2B5EF4-FFF2-40B4-BE49-F238E27FC236}">
                <a16:creationId xmlns:a16="http://schemas.microsoft.com/office/drawing/2014/main" id="{8FF53F70-B0AF-4C31-B947-FFD0F85112FB}"/>
              </a:ext>
            </a:extLst>
          </p:cNvPr>
          <p:cNvSpPr txBox="1"/>
          <p:nvPr/>
        </p:nvSpPr>
        <p:spPr>
          <a:xfrm>
            <a:off x="6874957" y="4572000"/>
            <a:ext cx="4328535" cy="1938992"/>
          </a:xfrm>
          <a:prstGeom prst="rect">
            <a:avLst/>
          </a:prstGeom>
          <a:noFill/>
        </p:spPr>
        <p:txBody>
          <a:bodyPr wrap="square" rtlCol="0">
            <a:spAutoFit/>
          </a:bodyPr>
          <a:lstStyle/>
          <a:p>
            <a:r>
              <a:rPr lang="en-US" altLang="zh-CN" sz="2000" dirty="0">
                <a:latin typeface="Cambria Math" panose="02040503050406030204" pitchFamily="18" charset="0"/>
                <a:ea typeface="Cambria Math" panose="02040503050406030204" pitchFamily="18" charset="0"/>
              </a:rPr>
              <a:t>The process of “merge” is similar to “merge sort” in some degree.</a:t>
            </a:r>
          </a:p>
          <a:p>
            <a:endParaRPr lang="en-US" altLang="zh-CN" sz="2000" dirty="0">
              <a:latin typeface="Cambria Math" panose="02040503050406030204" pitchFamily="18" charset="0"/>
              <a:ea typeface="Cambria Math" panose="02040503050406030204" pitchFamily="18" charset="0"/>
            </a:endParaRPr>
          </a:p>
          <a:p>
            <a:r>
              <a:rPr lang="en-US" altLang="zh-CN" sz="2000" dirty="0">
                <a:latin typeface="Cambria Math" panose="02040503050406030204" pitchFamily="18" charset="0"/>
                <a:ea typeface="Cambria Math" panose="02040503050406030204" pitchFamily="18" charset="0"/>
              </a:rPr>
              <a:t>And in this version, the code is more concise and more efficient. </a:t>
            </a:r>
          </a:p>
          <a:p>
            <a:r>
              <a:rPr lang="en-US" altLang="zh-CN" sz="2000" dirty="0">
                <a:latin typeface="Cambria Math" panose="02040503050406030204" pitchFamily="18" charset="0"/>
                <a:ea typeface="Cambria Math" panose="02040503050406030204" pitchFamily="18" charset="0"/>
              </a:rPr>
              <a:t>The robustness is surprisingly good.</a:t>
            </a:r>
            <a:endParaRPr lang="zh-CN" altLang="en-US" sz="2000" dirty="0">
              <a:latin typeface="Cambria Math" panose="02040503050406030204" pitchFamily="18" charset="0"/>
            </a:endParaRPr>
          </a:p>
        </p:txBody>
      </p:sp>
    </p:spTree>
    <p:extLst>
      <p:ext uri="{BB962C8B-B14F-4D97-AF65-F5344CB8AC3E}">
        <p14:creationId xmlns:p14="http://schemas.microsoft.com/office/powerpoint/2010/main" val="5704238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918B0823-AC7A-48B7-8B54-37C7135F41CA}"/>
              </a:ext>
            </a:extLst>
          </p:cNvPr>
          <p:cNvPicPr>
            <a:picLocks noChangeAspect="1"/>
          </p:cNvPicPr>
          <p:nvPr/>
        </p:nvPicPr>
        <p:blipFill>
          <a:blip r:embed="rId2"/>
          <a:stretch>
            <a:fillRect/>
          </a:stretch>
        </p:blipFill>
        <p:spPr>
          <a:xfrm>
            <a:off x="706489" y="184536"/>
            <a:ext cx="9647185" cy="952583"/>
          </a:xfrm>
          <a:prstGeom prst="rect">
            <a:avLst/>
          </a:prstGeom>
        </p:spPr>
      </p:pic>
      <p:sp>
        <p:nvSpPr>
          <p:cNvPr id="7" name="文本框 6">
            <a:extLst>
              <a:ext uri="{FF2B5EF4-FFF2-40B4-BE49-F238E27FC236}">
                <a16:creationId xmlns:a16="http://schemas.microsoft.com/office/drawing/2014/main" id="{9F1E7356-B839-4251-B191-0B94787ED169}"/>
              </a:ext>
            </a:extLst>
          </p:cNvPr>
          <p:cNvSpPr txBox="1"/>
          <p:nvPr/>
        </p:nvSpPr>
        <p:spPr>
          <a:xfrm>
            <a:off x="877940" y="317153"/>
            <a:ext cx="6781800" cy="461665"/>
          </a:xfrm>
          <a:prstGeom prst="rect">
            <a:avLst/>
          </a:prstGeom>
          <a:noFill/>
        </p:spPr>
        <p:txBody>
          <a:bodyPr wrap="square" rtlCol="0">
            <a:spAutoFit/>
          </a:bodyPr>
          <a:lstStyle/>
          <a:p>
            <a:r>
              <a:rPr lang="en-US" altLang="zh-CN" sz="2400" dirty="0">
                <a:solidFill>
                  <a:schemeClr val="bg1"/>
                </a:solidFill>
                <a:latin typeface="Consolas" panose="020B0609020204030204" pitchFamily="49" charset="0"/>
              </a:rPr>
              <a:t>Subtask II – The Efficiency Analysis</a:t>
            </a:r>
            <a:endParaRPr lang="zh-CN" altLang="en-US" sz="2400" dirty="0">
              <a:solidFill>
                <a:schemeClr val="bg1"/>
              </a:solidFill>
              <a:latin typeface="Consolas" panose="020B0609020204030204" pitchFamily="49" charset="0"/>
            </a:endParaRPr>
          </a:p>
        </p:txBody>
      </p:sp>
      <p:pic>
        <p:nvPicPr>
          <p:cNvPr id="10" name="图片 9">
            <a:extLst>
              <a:ext uri="{FF2B5EF4-FFF2-40B4-BE49-F238E27FC236}">
                <a16:creationId xmlns:a16="http://schemas.microsoft.com/office/drawing/2014/main" id="{34849F36-3695-4490-B825-F08BFDFC3A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8901" y="3936822"/>
            <a:ext cx="4623997" cy="1009838"/>
          </a:xfrm>
          <a:prstGeom prst="rect">
            <a:avLst/>
          </a:prstGeom>
        </p:spPr>
      </p:pic>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10447577-AE70-447E-97C6-DDD5FD00C179}"/>
                  </a:ext>
                </a:extLst>
              </p:cNvPr>
              <p:cNvSpPr txBox="1"/>
              <p:nvPr/>
            </p:nvSpPr>
            <p:spPr>
              <a:xfrm>
                <a:off x="1148304" y="1269736"/>
                <a:ext cx="9647185" cy="2308324"/>
              </a:xfrm>
              <a:prstGeom prst="rect">
                <a:avLst/>
              </a:prstGeom>
              <a:noFill/>
            </p:spPr>
            <p:txBody>
              <a:bodyPr wrap="square" rtlCol="0">
                <a:spAutoFit/>
              </a:bodyPr>
              <a:lstStyle/>
              <a:p>
                <a:r>
                  <a:rPr lang="en-US" altLang="zh-CN" sz="2400" dirty="0">
                    <a:latin typeface="Cambria Math" panose="02040503050406030204" pitchFamily="18" charset="0"/>
                  </a:rPr>
                  <a:t>In last page we have mentioned that we use a function called “merge” to speed up the data collection and its efficiency is </a:t>
                </a:r>
                <a14:m>
                  <m:oMath xmlns:m="http://schemas.openxmlformats.org/officeDocument/2006/math">
                    <m:r>
                      <m:rPr>
                        <m:sty m:val="p"/>
                      </m:rPr>
                      <a:rPr lang="el-GR" altLang="zh-CN" sz="2400" i="1" smtClean="0">
                        <a:latin typeface="Cambria Math" panose="02040503050406030204" pitchFamily="18" charset="0"/>
                        <a:ea typeface="Cambria Math" panose="02040503050406030204" pitchFamily="18" charset="0"/>
                      </a:rPr>
                      <m:t>Θ</m:t>
                    </m:r>
                    <m:d>
                      <m:dPr>
                        <m:ctrlPr>
                          <a:rPr lang="en-US" altLang="zh-CN" sz="2400" b="0" i="1" smtClean="0">
                            <a:latin typeface="Cambria Math" panose="02040503050406030204" pitchFamily="18" charset="0"/>
                            <a:ea typeface="Cambria Math" panose="02040503050406030204" pitchFamily="18" charset="0"/>
                          </a:rPr>
                        </m:ctrlPr>
                      </m:dPr>
                      <m:e>
                        <m:r>
                          <a:rPr lang="en-US" altLang="zh-CN" sz="2400" b="0" i="1" smtClean="0">
                            <a:latin typeface="Cambria Math" panose="02040503050406030204" pitchFamily="18" charset="0"/>
                            <a:ea typeface="Cambria Math" panose="02040503050406030204" pitchFamily="18" charset="0"/>
                          </a:rPr>
                          <m:t>𝑛</m:t>
                        </m:r>
                        <m:func>
                          <m:funcPr>
                            <m:ctrlPr>
                              <a:rPr lang="en-US" altLang="zh-CN" sz="2400" b="0" i="1" smtClean="0">
                                <a:latin typeface="Cambria Math" panose="02040503050406030204" pitchFamily="18" charset="0"/>
                                <a:ea typeface="Cambria Math" panose="02040503050406030204" pitchFamily="18" charset="0"/>
                              </a:rPr>
                            </m:ctrlPr>
                          </m:funcPr>
                          <m:fName>
                            <m:r>
                              <m:rPr>
                                <m:sty m:val="p"/>
                              </m:rPr>
                              <a:rPr lang="en-US" altLang="zh-CN" sz="2400" b="0" i="0" smtClean="0">
                                <a:latin typeface="Cambria Math" panose="02040503050406030204" pitchFamily="18" charset="0"/>
                                <a:ea typeface="Cambria Math" panose="02040503050406030204" pitchFamily="18" charset="0"/>
                              </a:rPr>
                              <m:t>log</m:t>
                            </m:r>
                          </m:fName>
                          <m:e>
                            <m:r>
                              <a:rPr lang="en-US" altLang="zh-CN" sz="2400" b="0" i="1" smtClean="0">
                                <a:latin typeface="Cambria Math" panose="02040503050406030204" pitchFamily="18" charset="0"/>
                                <a:ea typeface="Cambria Math" panose="02040503050406030204" pitchFamily="18" charset="0"/>
                              </a:rPr>
                              <m:t>𝑛</m:t>
                            </m:r>
                          </m:e>
                        </m:func>
                        <m:r>
                          <a:rPr lang="en-US" altLang="zh-CN" sz="2400" b="0" i="1" smtClean="0">
                            <a:latin typeface="Cambria Math" panose="02040503050406030204" pitchFamily="18" charset="0"/>
                            <a:ea typeface="Cambria Math" panose="02040503050406030204" pitchFamily="18" charset="0"/>
                          </a:rPr>
                          <m:t> </m:t>
                        </m:r>
                      </m:e>
                    </m:d>
                  </m:oMath>
                </a14:m>
                <a:r>
                  <a:rPr lang="en-US" altLang="zh-CN" sz="2400" dirty="0">
                    <a:latin typeface="Cambria Math" panose="02040503050406030204" pitchFamily="18" charset="0"/>
                  </a:rPr>
                  <a:t>. The efficiency is great but in fact, the efficiency of the function </a:t>
                </a:r>
                <a14:m>
                  <m:oMath xmlns:m="http://schemas.openxmlformats.org/officeDocument/2006/math">
                    <m:r>
                      <m:rPr>
                        <m:sty m:val="p"/>
                      </m:rPr>
                      <a:rPr lang="en-US" altLang="zh-CN" sz="2400" dirty="0">
                        <a:latin typeface="Cambria Math" panose="02040503050406030204" pitchFamily="18" charset="0"/>
                      </a:rPr>
                      <m:t>numpy</m:t>
                    </m:r>
                    <m:r>
                      <a:rPr lang="en-US" altLang="zh-CN" sz="2400" dirty="0">
                        <a:latin typeface="Cambria Math" panose="02040503050406030204" pitchFamily="18" charset="0"/>
                      </a:rPr>
                      <m:t>.</m:t>
                    </m:r>
                    <m:r>
                      <m:rPr>
                        <m:sty m:val="p"/>
                      </m:rPr>
                      <a:rPr lang="en-US" altLang="zh-CN" sz="2400" dirty="0">
                        <a:latin typeface="Cambria Math" panose="02040503050406030204" pitchFamily="18" charset="0"/>
                      </a:rPr>
                      <m:t>vstack</m:t>
                    </m:r>
                  </m:oMath>
                </a14:m>
                <a:r>
                  <a:rPr lang="zh-CN" altLang="en-US" sz="2400" dirty="0">
                    <a:latin typeface="Cambria Math" panose="02040503050406030204" pitchFamily="18" charset="0"/>
                  </a:rPr>
                  <a:t> </a:t>
                </a:r>
                <a:r>
                  <a:rPr lang="en-US" altLang="zh-CN" sz="2400" dirty="0">
                    <a:latin typeface="Cambria Math" panose="02040503050406030204" pitchFamily="18" charset="0"/>
                  </a:rPr>
                  <a:t>has linear relation with the size of the given list. So if we collect all the histograms in a list and use </a:t>
                </a:r>
                <a14:m>
                  <m:oMath xmlns:m="http://schemas.openxmlformats.org/officeDocument/2006/math">
                    <m:r>
                      <m:rPr>
                        <m:sty m:val="p"/>
                      </m:rPr>
                      <a:rPr lang="en-US" altLang="zh-CN" sz="2400" i="0" dirty="0" smtClean="0">
                        <a:latin typeface="Cambria Math" panose="02040503050406030204" pitchFamily="18" charset="0"/>
                      </a:rPr>
                      <m:t>numpy</m:t>
                    </m:r>
                    <m:r>
                      <a:rPr lang="en-US" altLang="zh-CN" sz="2400" i="0" dirty="0" smtClean="0">
                        <a:latin typeface="Cambria Math" panose="02040503050406030204" pitchFamily="18" charset="0"/>
                      </a:rPr>
                      <m:t>.</m:t>
                    </m:r>
                    <m:r>
                      <m:rPr>
                        <m:sty m:val="p"/>
                      </m:rPr>
                      <a:rPr lang="en-US" altLang="zh-CN" sz="2400" i="0" dirty="0" smtClean="0">
                        <a:latin typeface="Cambria Math" panose="02040503050406030204" pitchFamily="18" charset="0"/>
                      </a:rPr>
                      <m:t>vstack</m:t>
                    </m:r>
                  </m:oMath>
                </a14:m>
                <a:r>
                  <a:rPr lang="zh-CN" altLang="en-US" sz="2400" dirty="0">
                    <a:latin typeface="Cambria Math" panose="02040503050406030204" pitchFamily="18" charset="0"/>
                  </a:rPr>
                  <a:t> </a:t>
                </a:r>
                <a:r>
                  <a:rPr lang="en-US" altLang="zh-CN" sz="2400" dirty="0">
                    <a:latin typeface="Cambria Math" panose="02040503050406030204" pitchFamily="18" charset="0"/>
                  </a:rPr>
                  <a:t>to turn it into a </a:t>
                </a:r>
                <a14:m>
                  <m:oMath xmlns:m="http://schemas.openxmlformats.org/officeDocument/2006/math">
                    <m:r>
                      <m:rPr>
                        <m:sty m:val="p"/>
                      </m:rPr>
                      <a:rPr lang="en-US" altLang="zh-CN" sz="2400" i="0" dirty="0" smtClean="0">
                        <a:latin typeface="Cambria Math" panose="02040503050406030204" pitchFamily="18" charset="0"/>
                      </a:rPr>
                      <m:t>numpy</m:t>
                    </m:r>
                    <m:r>
                      <a:rPr lang="en-US" altLang="zh-CN" sz="2400" i="0" dirty="0" smtClean="0">
                        <a:latin typeface="Cambria Math" panose="02040503050406030204" pitchFamily="18" charset="0"/>
                      </a:rPr>
                      <m:t>.</m:t>
                    </m:r>
                    <m:r>
                      <m:rPr>
                        <m:sty m:val="p"/>
                      </m:rPr>
                      <a:rPr lang="en-US" altLang="zh-CN" sz="2400" i="0" dirty="0" smtClean="0">
                        <a:latin typeface="Cambria Math" panose="02040503050406030204" pitchFamily="18" charset="0"/>
                      </a:rPr>
                      <m:t>ndarray</m:t>
                    </m:r>
                  </m:oMath>
                </a14:m>
                <a:r>
                  <a:rPr lang="en-US" altLang="zh-CN" sz="2400" dirty="0">
                    <a:latin typeface="Cambria Math" panose="02040503050406030204" pitchFamily="18" charset="0"/>
                  </a:rPr>
                  <a:t>, the efficiency of it is </a:t>
                </a:r>
                <a14:m>
                  <m:oMath xmlns:m="http://schemas.openxmlformats.org/officeDocument/2006/math">
                    <m:r>
                      <m:rPr>
                        <m:sty m:val="p"/>
                      </m:rPr>
                      <a:rPr lang="el-GR" altLang="zh-CN" sz="2400" i="1" smtClean="0">
                        <a:latin typeface="Cambria Math" panose="02040503050406030204" pitchFamily="18" charset="0"/>
                        <a:ea typeface="Cambria Math" panose="02040503050406030204" pitchFamily="18" charset="0"/>
                      </a:rPr>
                      <m:t>Θ</m:t>
                    </m:r>
                    <m:d>
                      <m:dPr>
                        <m:ctrlPr>
                          <a:rPr lang="en-US" altLang="zh-CN" sz="2400" b="0" i="1" smtClean="0">
                            <a:latin typeface="Cambria Math" panose="02040503050406030204" pitchFamily="18" charset="0"/>
                            <a:ea typeface="Cambria Math" panose="02040503050406030204" pitchFamily="18" charset="0"/>
                          </a:rPr>
                        </m:ctrlPr>
                      </m:dPr>
                      <m:e>
                        <m:r>
                          <a:rPr lang="en-US" altLang="zh-CN" sz="2400" b="0" i="1" smtClean="0">
                            <a:latin typeface="Cambria Math" panose="02040503050406030204" pitchFamily="18" charset="0"/>
                            <a:ea typeface="Cambria Math" panose="02040503050406030204" pitchFamily="18" charset="0"/>
                          </a:rPr>
                          <m:t>𝑛</m:t>
                        </m:r>
                      </m:e>
                    </m:d>
                  </m:oMath>
                </a14:m>
                <a:r>
                  <a:rPr lang="en-US" altLang="zh-CN" sz="2400" dirty="0">
                    <a:latin typeface="Cambria Math" panose="02040503050406030204" pitchFamily="18" charset="0"/>
                  </a:rPr>
                  <a:t>, which is faster.</a:t>
                </a:r>
                <a:endParaRPr lang="zh-CN" altLang="en-US" sz="2400" dirty="0">
                  <a:latin typeface="Cambria Math" panose="02040503050406030204" pitchFamily="18" charset="0"/>
                </a:endParaRPr>
              </a:p>
            </p:txBody>
          </p:sp>
        </mc:Choice>
        <mc:Fallback xmlns="">
          <p:sp>
            <p:nvSpPr>
              <p:cNvPr id="11" name="文本框 10">
                <a:extLst>
                  <a:ext uri="{FF2B5EF4-FFF2-40B4-BE49-F238E27FC236}">
                    <a16:creationId xmlns:a16="http://schemas.microsoft.com/office/drawing/2014/main" id="{10447577-AE70-447E-97C6-DDD5FD00C179}"/>
                  </a:ext>
                </a:extLst>
              </p:cNvPr>
              <p:cNvSpPr txBox="1">
                <a:spLocks noRot="1" noChangeAspect="1" noMove="1" noResize="1" noEditPoints="1" noAdjustHandles="1" noChangeArrowheads="1" noChangeShapeType="1" noTextEdit="1"/>
              </p:cNvSpPr>
              <p:nvPr/>
            </p:nvSpPr>
            <p:spPr>
              <a:xfrm>
                <a:off x="1148304" y="1269736"/>
                <a:ext cx="9647185" cy="2308324"/>
              </a:xfrm>
              <a:prstGeom prst="rect">
                <a:avLst/>
              </a:prstGeom>
              <a:blipFill>
                <a:blip r:embed="rId4"/>
                <a:stretch>
                  <a:fillRect l="-948" t="-2111" b="-5013"/>
                </a:stretch>
              </a:blipFill>
            </p:spPr>
            <p:txBody>
              <a:bodyPr/>
              <a:lstStyle/>
              <a:p>
                <a:r>
                  <a:rPr lang="zh-CN" altLang="en-US">
                    <a:noFill/>
                  </a:rPr>
                  <a:t> </a:t>
                </a:r>
              </a:p>
            </p:txBody>
          </p:sp>
        </mc:Fallback>
      </mc:AlternateContent>
      <p:cxnSp>
        <p:nvCxnSpPr>
          <p:cNvPr id="14" name="直接连接符 13">
            <a:extLst>
              <a:ext uri="{FF2B5EF4-FFF2-40B4-BE49-F238E27FC236}">
                <a16:creationId xmlns:a16="http://schemas.microsoft.com/office/drawing/2014/main" id="{6C5AFE8F-7318-485D-82AA-1A0A296CAD86}"/>
              </a:ext>
            </a:extLst>
          </p:cNvPr>
          <p:cNvCxnSpPr/>
          <p:nvPr/>
        </p:nvCxnSpPr>
        <p:spPr>
          <a:xfrm>
            <a:off x="4829175" y="3143250"/>
            <a:ext cx="180022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直接箭头连接符 18">
            <a:extLst>
              <a:ext uri="{FF2B5EF4-FFF2-40B4-BE49-F238E27FC236}">
                <a16:creationId xmlns:a16="http://schemas.microsoft.com/office/drawing/2014/main" id="{08B09342-D505-45DF-9110-BE90F763561F}"/>
              </a:ext>
            </a:extLst>
          </p:cNvPr>
          <p:cNvCxnSpPr/>
          <p:nvPr/>
        </p:nvCxnSpPr>
        <p:spPr>
          <a:xfrm flipV="1">
            <a:off x="2790825" y="3181349"/>
            <a:ext cx="2590800" cy="9620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椭圆 19">
            <a:extLst>
              <a:ext uri="{FF2B5EF4-FFF2-40B4-BE49-F238E27FC236}">
                <a16:creationId xmlns:a16="http://schemas.microsoft.com/office/drawing/2014/main" id="{AA73B9D6-7D50-475B-A8B1-7BF1E683CB2C}"/>
              </a:ext>
            </a:extLst>
          </p:cNvPr>
          <p:cNvSpPr/>
          <p:nvPr/>
        </p:nvSpPr>
        <p:spPr>
          <a:xfrm>
            <a:off x="2438400" y="4143374"/>
            <a:ext cx="952500" cy="342900"/>
          </a:xfrm>
          <a:prstGeom prst="ellipse">
            <a:avLst/>
          </a:pr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a:extLst>
              <a:ext uri="{FF2B5EF4-FFF2-40B4-BE49-F238E27FC236}">
                <a16:creationId xmlns:a16="http://schemas.microsoft.com/office/drawing/2014/main" id="{E90A6D12-6B96-4E09-AABE-7E6D6A8CA533}"/>
              </a:ext>
            </a:extLst>
          </p:cNvPr>
          <p:cNvSpPr txBox="1"/>
          <p:nvPr/>
        </p:nvSpPr>
        <p:spPr>
          <a:xfrm>
            <a:off x="1078901" y="5105900"/>
            <a:ext cx="4757196" cy="1569660"/>
          </a:xfrm>
          <a:prstGeom prst="rect">
            <a:avLst/>
          </a:prstGeom>
          <a:noFill/>
        </p:spPr>
        <p:txBody>
          <a:bodyPr wrap="square" rtlCol="0">
            <a:spAutoFit/>
          </a:bodyPr>
          <a:lstStyle/>
          <a:p>
            <a:r>
              <a:rPr lang="en-US" altLang="zh-CN" sz="2400" dirty="0">
                <a:latin typeface="Cambria Math" panose="02040503050406030204" pitchFamily="18" charset="0"/>
              </a:rPr>
              <a:t>The two pictures on the right is the time consuming of two versions, but we may find that there is no significant difference.</a:t>
            </a:r>
            <a:endParaRPr lang="zh-CN" altLang="en-US" sz="2400" dirty="0">
              <a:latin typeface="Cambria Math" panose="02040503050406030204" pitchFamily="18" charset="0"/>
            </a:endParaRPr>
          </a:p>
        </p:txBody>
      </p:sp>
      <p:sp>
        <p:nvSpPr>
          <p:cNvPr id="23" name="文本框 22">
            <a:extLst>
              <a:ext uri="{FF2B5EF4-FFF2-40B4-BE49-F238E27FC236}">
                <a16:creationId xmlns:a16="http://schemas.microsoft.com/office/drawing/2014/main" id="{8E1A4081-C472-4F4E-BD6D-62F4FE366678}"/>
              </a:ext>
            </a:extLst>
          </p:cNvPr>
          <p:cNvSpPr txBox="1"/>
          <p:nvPr/>
        </p:nvSpPr>
        <p:spPr>
          <a:xfrm>
            <a:off x="6489104" y="3583512"/>
            <a:ext cx="2667000" cy="461665"/>
          </a:xfrm>
          <a:prstGeom prst="rect">
            <a:avLst/>
          </a:prstGeom>
          <a:noFill/>
        </p:spPr>
        <p:txBody>
          <a:bodyPr wrap="square" rtlCol="0">
            <a:spAutoFit/>
          </a:bodyPr>
          <a:lstStyle/>
          <a:p>
            <a:r>
              <a:rPr lang="en-US" altLang="zh-CN" sz="2400" dirty="0">
                <a:latin typeface="Cambria Math" panose="02040503050406030204" pitchFamily="18" charset="0"/>
              </a:rPr>
              <a:t>Version II:</a:t>
            </a:r>
            <a:endParaRPr lang="zh-CN" altLang="en-US" sz="2400" dirty="0">
              <a:latin typeface="Cambria Math" panose="02040503050406030204" pitchFamily="18" charset="0"/>
            </a:endParaRPr>
          </a:p>
        </p:txBody>
      </p:sp>
      <p:pic>
        <p:nvPicPr>
          <p:cNvPr id="26" name="图片 25">
            <a:extLst>
              <a:ext uri="{FF2B5EF4-FFF2-40B4-BE49-F238E27FC236}">
                <a16:creationId xmlns:a16="http://schemas.microsoft.com/office/drawing/2014/main" id="{ABEEE5F5-3740-452B-B603-77D780788F8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89104" y="4124323"/>
            <a:ext cx="3782669" cy="461664"/>
          </a:xfrm>
          <a:prstGeom prst="rect">
            <a:avLst/>
          </a:prstGeom>
        </p:spPr>
      </p:pic>
      <p:sp>
        <p:nvSpPr>
          <p:cNvPr id="29" name="文本框 28">
            <a:extLst>
              <a:ext uri="{FF2B5EF4-FFF2-40B4-BE49-F238E27FC236}">
                <a16:creationId xmlns:a16="http://schemas.microsoft.com/office/drawing/2014/main" id="{A915EC93-8862-44ED-B07A-AEEC84DE7FBC}"/>
              </a:ext>
            </a:extLst>
          </p:cNvPr>
          <p:cNvSpPr txBox="1"/>
          <p:nvPr/>
        </p:nvSpPr>
        <p:spPr>
          <a:xfrm>
            <a:off x="6489104" y="4901417"/>
            <a:ext cx="3264496" cy="461665"/>
          </a:xfrm>
          <a:prstGeom prst="rect">
            <a:avLst/>
          </a:prstGeom>
          <a:noFill/>
        </p:spPr>
        <p:txBody>
          <a:bodyPr wrap="square" rtlCol="0">
            <a:spAutoFit/>
          </a:bodyPr>
          <a:lstStyle/>
          <a:p>
            <a:r>
              <a:rPr lang="en-US" altLang="zh-CN" sz="2400" dirty="0">
                <a:latin typeface="Cambria Math" panose="02040503050406030204" pitchFamily="18" charset="0"/>
              </a:rPr>
              <a:t>Version III: </a:t>
            </a:r>
            <a:endParaRPr lang="zh-CN" altLang="en-US" sz="2400" dirty="0">
              <a:latin typeface="Cambria Math" panose="02040503050406030204" pitchFamily="18" charset="0"/>
            </a:endParaRPr>
          </a:p>
        </p:txBody>
      </p:sp>
      <p:pic>
        <p:nvPicPr>
          <p:cNvPr id="33" name="图片 32">
            <a:extLst>
              <a:ext uri="{FF2B5EF4-FFF2-40B4-BE49-F238E27FC236}">
                <a16:creationId xmlns:a16="http://schemas.microsoft.com/office/drawing/2014/main" id="{B387AEBF-FD0C-4275-BBAE-A959919446D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89105" y="5451574"/>
            <a:ext cx="3782668" cy="485323"/>
          </a:xfrm>
          <a:prstGeom prst="rect">
            <a:avLst/>
          </a:prstGeom>
        </p:spPr>
      </p:pic>
    </p:spTree>
    <p:extLst>
      <p:ext uri="{BB962C8B-B14F-4D97-AF65-F5344CB8AC3E}">
        <p14:creationId xmlns:p14="http://schemas.microsoft.com/office/powerpoint/2010/main" val="37275271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083DFC-D298-426E-B487-72F982122BD9}"/>
              </a:ext>
            </a:extLst>
          </p:cNvPr>
          <p:cNvSpPr>
            <a:spLocks noGrp="1"/>
          </p:cNvSpPr>
          <p:nvPr>
            <p:ph type="title" idx="4294967295"/>
          </p:nvPr>
        </p:nvSpPr>
        <p:spPr>
          <a:xfrm>
            <a:off x="798989" y="184503"/>
            <a:ext cx="8761413" cy="708025"/>
          </a:xfrm>
        </p:spPr>
        <p:txBody>
          <a:bodyPr/>
          <a:lstStyle/>
          <a:p>
            <a:r>
              <a:rPr lang="en-US" altLang="zh-CN" dirty="0">
                <a:solidFill>
                  <a:schemeClr val="tx1"/>
                </a:solidFill>
                <a:latin typeface="Consolas" panose="020B0609020204030204" pitchFamily="49" charset="0"/>
              </a:rPr>
              <a:t>Subtask II – Parameter Adjustment</a:t>
            </a:r>
            <a:endParaRPr lang="zh-CN" altLang="en-US" dirty="0">
              <a:solidFill>
                <a:schemeClr val="tx1"/>
              </a:solidFill>
              <a:latin typeface="Consolas" panose="020B0609020204030204" pitchFamily="49" charset="0"/>
            </a:endParaRPr>
          </a:p>
        </p:txBody>
      </p:sp>
      <p:sp>
        <p:nvSpPr>
          <p:cNvPr id="3" name="文本框 2">
            <a:extLst>
              <a:ext uri="{FF2B5EF4-FFF2-40B4-BE49-F238E27FC236}">
                <a16:creationId xmlns:a16="http://schemas.microsoft.com/office/drawing/2014/main" id="{C160E9D1-C776-45AE-BE29-D0FD1C1229A2}"/>
              </a:ext>
            </a:extLst>
          </p:cNvPr>
          <p:cNvSpPr txBox="1"/>
          <p:nvPr/>
        </p:nvSpPr>
        <p:spPr>
          <a:xfrm>
            <a:off x="798989" y="993102"/>
            <a:ext cx="10315853" cy="1015663"/>
          </a:xfrm>
          <a:prstGeom prst="rect">
            <a:avLst/>
          </a:prstGeom>
          <a:noFill/>
        </p:spPr>
        <p:txBody>
          <a:bodyPr wrap="square" rtlCol="0">
            <a:spAutoFit/>
          </a:bodyPr>
          <a:lstStyle/>
          <a:p>
            <a:r>
              <a:rPr lang="en-US" altLang="zh-CN" sz="2000" dirty="0">
                <a:latin typeface="Cambria Math" panose="02040503050406030204" pitchFamily="18" charset="0"/>
                <a:ea typeface="Cambria Math" panose="02040503050406030204" pitchFamily="18" charset="0"/>
              </a:rPr>
              <a:t>We use local-binary-pattern to extract the feature vectors. We calculate the different values of F1 when the parameter blocks changes. (The blocks means how many blocks we divide the image into.) The </a:t>
            </a:r>
            <a:r>
              <a:rPr lang="en-US" altLang="zh-CN" sz="2000" dirty="0" err="1">
                <a:latin typeface="Cambria Math" panose="02040503050406030204" pitchFamily="18" charset="0"/>
                <a:ea typeface="Cambria Math" panose="02040503050406030204" pitchFamily="18" charset="0"/>
              </a:rPr>
              <a:t>datas</a:t>
            </a:r>
            <a:r>
              <a:rPr lang="en-US" altLang="zh-CN" sz="2000" dirty="0">
                <a:latin typeface="Cambria Math" panose="02040503050406030204" pitchFamily="18" charset="0"/>
                <a:ea typeface="Cambria Math" panose="02040503050406030204" pitchFamily="18" charset="0"/>
              </a:rPr>
              <a:t> are shown below:</a:t>
            </a:r>
            <a:endParaRPr lang="zh-CN" altLang="en-US" sz="2000" dirty="0">
              <a:latin typeface="Cambria Math" panose="02040503050406030204" pitchFamily="18" charset="0"/>
            </a:endParaRPr>
          </a:p>
        </p:txBody>
      </p:sp>
      <p:graphicFrame>
        <p:nvGraphicFramePr>
          <p:cNvPr id="4" name="表格 3">
            <a:extLst>
              <a:ext uri="{FF2B5EF4-FFF2-40B4-BE49-F238E27FC236}">
                <a16:creationId xmlns:a16="http://schemas.microsoft.com/office/drawing/2014/main" id="{71AE6A41-897C-4839-B738-179C61754A16}"/>
              </a:ext>
            </a:extLst>
          </p:cNvPr>
          <p:cNvGraphicFramePr>
            <a:graphicFrameLocks noGrp="1"/>
          </p:cNvGraphicFramePr>
          <p:nvPr>
            <p:extLst>
              <p:ext uri="{D42A27DB-BD31-4B8C-83A1-F6EECF244321}">
                <p14:modId xmlns:p14="http://schemas.microsoft.com/office/powerpoint/2010/main" val="698391660"/>
              </p:ext>
            </p:extLst>
          </p:nvPr>
        </p:nvGraphicFramePr>
        <p:xfrm>
          <a:off x="763478" y="1980061"/>
          <a:ext cx="10173812" cy="4023360"/>
        </p:xfrm>
        <a:graphic>
          <a:graphicData uri="http://schemas.openxmlformats.org/drawingml/2006/table">
            <a:tbl>
              <a:tblPr firstRow="1" bandRow="1">
                <a:tableStyleId>{5C22544A-7EE6-4342-B048-85BDC9FD1C3A}</a:tableStyleId>
              </a:tblPr>
              <a:tblGrid>
                <a:gridCol w="2543453">
                  <a:extLst>
                    <a:ext uri="{9D8B030D-6E8A-4147-A177-3AD203B41FA5}">
                      <a16:colId xmlns:a16="http://schemas.microsoft.com/office/drawing/2014/main" val="3582585459"/>
                    </a:ext>
                  </a:extLst>
                </a:gridCol>
                <a:gridCol w="2543453">
                  <a:extLst>
                    <a:ext uri="{9D8B030D-6E8A-4147-A177-3AD203B41FA5}">
                      <a16:colId xmlns:a16="http://schemas.microsoft.com/office/drawing/2014/main" val="2985109964"/>
                    </a:ext>
                  </a:extLst>
                </a:gridCol>
                <a:gridCol w="2543453">
                  <a:extLst>
                    <a:ext uri="{9D8B030D-6E8A-4147-A177-3AD203B41FA5}">
                      <a16:colId xmlns:a16="http://schemas.microsoft.com/office/drawing/2014/main" val="919701385"/>
                    </a:ext>
                  </a:extLst>
                </a:gridCol>
                <a:gridCol w="2543453">
                  <a:extLst>
                    <a:ext uri="{9D8B030D-6E8A-4147-A177-3AD203B41FA5}">
                      <a16:colId xmlns:a16="http://schemas.microsoft.com/office/drawing/2014/main" val="3692417222"/>
                    </a:ext>
                  </a:extLst>
                </a:gridCol>
              </a:tblGrid>
              <a:tr h="297853">
                <a:tc>
                  <a:txBody>
                    <a:bodyPr/>
                    <a:lstStyle/>
                    <a:p>
                      <a:r>
                        <a:rPr lang="en-US" altLang="zh-CN" dirty="0">
                          <a:latin typeface="Cambria Math" panose="02040503050406030204" pitchFamily="18" charset="0"/>
                          <a:ea typeface="Cambria Math" panose="02040503050406030204" pitchFamily="18" charset="0"/>
                        </a:rPr>
                        <a:t>blocks = 3</a:t>
                      </a:r>
                      <a:endParaRPr lang="zh-CN" altLang="en-US" dirty="0">
                        <a:latin typeface="Cambria Math" panose="02040503050406030204" pitchFamily="18" charset="0"/>
                      </a:endParaRPr>
                    </a:p>
                  </a:txBody>
                  <a:tcPr/>
                </a:tc>
                <a:tc>
                  <a:txBody>
                    <a:bodyPr/>
                    <a:lstStyle/>
                    <a:p>
                      <a:r>
                        <a:rPr lang="en-US" altLang="zh-CN">
                          <a:latin typeface="Cambria Math" panose="02040503050406030204" pitchFamily="18" charset="0"/>
                          <a:ea typeface="Cambria Math" panose="02040503050406030204" pitchFamily="18" charset="0"/>
                        </a:rPr>
                        <a:t>blocks = 4</a:t>
                      </a:r>
                      <a:endParaRPr lang="zh-CN" altLang="en-US">
                        <a:latin typeface="Cambria Math" panose="02040503050406030204" pitchFamily="18" charset="0"/>
                      </a:endParaRPr>
                    </a:p>
                  </a:txBody>
                  <a:tcPr/>
                </a:tc>
                <a:tc>
                  <a:txBody>
                    <a:bodyPr/>
                    <a:lstStyle/>
                    <a:p>
                      <a:r>
                        <a:rPr lang="en-US" altLang="zh-CN">
                          <a:latin typeface="Cambria Math" panose="02040503050406030204" pitchFamily="18" charset="0"/>
                          <a:ea typeface="Cambria Math" panose="02040503050406030204" pitchFamily="18" charset="0"/>
                        </a:rPr>
                        <a:t>blocks = 5</a:t>
                      </a:r>
                      <a:endParaRPr lang="zh-CN" altLang="en-US">
                        <a:latin typeface="Cambria Math" panose="02040503050406030204" pitchFamily="18" charset="0"/>
                      </a:endParaRPr>
                    </a:p>
                  </a:txBody>
                  <a:tcPr/>
                </a:tc>
                <a:tc>
                  <a:txBody>
                    <a:bodyPr/>
                    <a:lstStyle/>
                    <a:p>
                      <a:r>
                        <a:rPr lang="en-US" altLang="zh-CN">
                          <a:latin typeface="Cambria Math" panose="02040503050406030204" pitchFamily="18" charset="0"/>
                          <a:ea typeface="Cambria Math" panose="02040503050406030204" pitchFamily="18" charset="0"/>
                        </a:rPr>
                        <a:t>blocks = 6</a:t>
                      </a:r>
                      <a:endParaRPr lang="zh-CN" altLang="en-US">
                        <a:latin typeface="Cambria Math" panose="02040503050406030204" pitchFamily="18" charset="0"/>
                      </a:endParaRPr>
                    </a:p>
                  </a:txBody>
                  <a:tcPr/>
                </a:tc>
                <a:extLst>
                  <a:ext uri="{0D108BD9-81ED-4DB2-BD59-A6C34878D82A}">
                    <a16:rowId xmlns:a16="http://schemas.microsoft.com/office/drawing/2014/main" val="262041762"/>
                  </a:ext>
                </a:extLst>
              </a:tr>
              <a:tr h="297801">
                <a:tc>
                  <a:txBody>
                    <a:bodyPr/>
                    <a:lstStyle/>
                    <a:p>
                      <a:r>
                        <a:rPr lang="en-US" altLang="zh-CN">
                          <a:latin typeface="Cambria Math" panose="02040503050406030204" pitchFamily="18" charset="0"/>
                          <a:ea typeface="Cambria Math" panose="02040503050406030204" pitchFamily="18" charset="0"/>
                        </a:rPr>
                        <a:t>group 0, F1: 0.828375</a:t>
                      </a:r>
                    </a:p>
                  </a:txBody>
                  <a:tcPr/>
                </a:tc>
                <a:tc>
                  <a:txBody>
                    <a:bodyPr/>
                    <a:lstStyle/>
                    <a:p>
                      <a:r>
                        <a:rPr lang="en-US" altLang="zh-CN">
                          <a:latin typeface="Cambria Math" panose="02040503050406030204" pitchFamily="18" charset="0"/>
                          <a:ea typeface="Cambria Math" panose="02040503050406030204" pitchFamily="18" charset="0"/>
                        </a:rPr>
                        <a:t>group 0, F1: 0.853012</a:t>
                      </a:r>
                    </a:p>
                  </a:txBody>
                  <a:tcPr/>
                </a:tc>
                <a:tc>
                  <a:txBody>
                    <a:bodyPr/>
                    <a:lstStyle/>
                    <a:p>
                      <a:r>
                        <a:rPr lang="en-US" altLang="zh-CN">
                          <a:latin typeface="Cambria Math" panose="02040503050406030204" pitchFamily="18" charset="0"/>
                          <a:ea typeface="Cambria Math" panose="02040503050406030204" pitchFamily="18" charset="0"/>
                        </a:rPr>
                        <a:t>group 0, F1: 0.872549</a:t>
                      </a:r>
                    </a:p>
                  </a:txBody>
                  <a:tcPr/>
                </a:tc>
                <a:tc>
                  <a:txBody>
                    <a:bodyPr/>
                    <a:lstStyle/>
                    <a:p>
                      <a:r>
                        <a:rPr lang="en-US" altLang="zh-CN">
                          <a:latin typeface="Cambria Math" panose="02040503050406030204" pitchFamily="18" charset="0"/>
                          <a:ea typeface="Cambria Math" panose="02040503050406030204" pitchFamily="18" charset="0"/>
                        </a:rPr>
                        <a:t>group 0, F1: 0.855769</a:t>
                      </a:r>
                    </a:p>
                  </a:txBody>
                  <a:tcPr/>
                </a:tc>
                <a:extLst>
                  <a:ext uri="{0D108BD9-81ED-4DB2-BD59-A6C34878D82A}">
                    <a16:rowId xmlns:a16="http://schemas.microsoft.com/office/drawing/2014/main" val="2273337412"/>
                  </a:ext>
                </a:extLst>
              </a:tr>
              <a:tr h="297801">
                <a:tc>
                  <a:txBody>
                    <a:bodyPr/>
                    <a:lstStyle/>
                    <a:p>
                      <a:r>
                        <a:rPr lang="en-US" altLang="zh-CN">
                          <a:latin typeface="Cambria Math" panose="02040503050406030204" pitchFamily="18" charset="0"/>
                          <a:ea typeface="Cambria Math" panose="02040503050406030204" pitchFamily="18" charset="0"/>
                        </a:rPr>
                        <a:t>group 1, F1: 0.813559</a:t>
                      </a:r>
                      <a:endParaRPr lang="zh-CN" altLang="en-US">
                        <a:latin typeface="Cambria Math" panose="02040503050406030204" pitchFamily="18" charset="0"/>
                      </a:endParaRPr>
                    </a:p>
                  </a:txBody>
                  <a:tcPr/>
                </a:tc>
                <a:tc>
                  <a:txBody>
                    <a:bodyPr/>
                    <a:lstStyle/>
                    <a:p>
                      <a:r>
                        <a:rPr lang="en-US" altLang="zh-CN">
                          <a:latin typeface="Cambria Math" panose="02040503050406030204" pitchFamily="18" charset="0"/>
                          <a:ea typeface="Cambria Math" panose="02040503050406030204" pitchFamily="18" charset="0"/>
                        </a:rPr>
                        <a:t>group 1, F1: 0.855746</a:t>
                      </a:r>
                      <a:endParaRPr lang="zh-CN" altLang="en-US">
                        <a:latin typeface="Cambria Math" panose="02040503050406030204" pitchFamily="18" charset="0"/>
                      </a:endParaRPr>
                    </a:p>
                  </a:txBody>
                  <a:tcPr/>
                </a:tc>
                <a:tc>
                  <a:txBody>
                    <a:bodyPr/>
                    <a:lstStyle/>
                    <a:p>
                      <a:r>
                        <a:rPr lang="en-US" altLang="zh-CN">
                          <a:latin typeface="Cambria Math" panose="02040503050406030204" pitchFamily="18" charset="0"/>
                          <a:ea typeface="Cambria Math" panose="02040503050406030204" pitchFamily="18" charset="0"/>
                        </a:rPr>
                        <a:t>group 1, F1: 0.882793</a:t>
                      </a:r>
                      <a:endParaRPr lang="zh-CN" altLang="en-US">
                        <a:latin typeface="Cambria Math" panose="02040503050406030204" pitchFamily="18" charset="0"/>
                      </a:endParaRPr>
                    </a:p>
                  </a:txBody>
                  <a:tcPr/>
                </a:tc>
                <a:tc>
                  <a:txBody>
                    <a:bodyPr/>
                    <a:lstStyle/>
                    <a:p>
                      <a:r>
                        <a:rPr lang="en-US" altLang="zh-CN">
                          <a:latin typeface="Cambria Math" panose="02040503050406030204" pitchFamily="18" charset="0"/>
                          <a:ea typeface="Cambria Math" panose="02040503050406030204" pitchFamily="18" charset="0"/>
                        </a:rPr>
                        <a:t>group 1, F1: 0.892768</a:t>
                      </a:r>
                      <a:endParaRPr lang="zh-CN" altLang="en-US">
                        <a:latin typeface="Cambria Math" panose="02040503050406030204" pitchFamily="18" charset="0"/>
                      </a:endParaRPr>
                    </a:p>
                  </a:txBody>
                  <a:tcPr/>
                </a:tc>
                <a:extLst>
                  <a:ext uri="{0D108BD9-81ED-4DB2-BD59-A6C34878D82A}">
                    <a16:rowId xmlns:a16="http://schemas.microsoft.com/office/drawing/2014/main" val="1658209640"/>
                  </a:ext>
                </a:extLst>
              </a:tr>
              <a:tr h="297801">
                <a:tc>
                  <a:txBody>
                    <a:bodyPr/>
                    <a:lstStyle/>
                    <a:p>
                      <a:r>
                        <a:rPr lang="en-US" altLang="zh-CN">
                          <a:latin typeface="Cambria Math" panose="02040503050406030204" pitchFamily="18" charset="0"/>
                          <a:ea typeface="Cambria Math" panose="02040503050406030204" pitchFamily="18" charset="0"/>
                        </a:rPr>
                        <a:t>group 2, F1: 0.848921</a:t>
                      </a:r>
                      <a:endParaRPr lang="zh-CN" altLang="en-US">
                        <a:latin typeface="Cambria Math" panose="02040503050406030204" pitchFamily="18" charset="0"/>
                      </a:endParaRPr>
                    </a:p>
                  </a:txBody>
                  <a:tcPr/>
                </a:tc>
                <a:tc>
                  <a:txBody>
                    <a:bodyPr/>
                    <a:lstStyle/>
                    <a:p>
                      <a:r>
                        <a:rPr lang="en-US" altLang="zh-CN">
                          <a:latin typeface="Cambria Math" panose="02040503050406030204" pitchFamily="18" charset="0"/>
                          <a:ea typeface="Cambria Math" panose="02040503050406030204" pitchFamily="18" charset="0"/>
                        </a:rPr>
                        <a:t>group 2, F1: 0.875598</a:t>
                      </a:r>
                      <a:endParaRPr lang="zh-CN" altLang="en-US">
                        <a:latin typeface="Cambria Math" panose="02040503050406030204" pitchFamily="18" charset="0"/>
                      </a:endParaRPr>
                    </a:p>
                  </a:txBody>
                  <a:tcPr/>
                </a:tc>
                <a:tc>
                  <a:txBody>
                    <a:bodyPr/>
                    <a:lstStyle/>
                    <a:p>
                      <a:r>
                        <a:rPr lang="en-US" altLang="zh-CN">
                          <a:latin typeface="Cambria Math" panose="02040503050406030204" pitchFamily="18" charset="0"/>
                          <a:ea typeface="Cambria Math" panose="02040503050406030204" pitchFamily="18" charset="0"/>
                        </a:rPr>
                        <a:t>group 2, F1: 0.876238</a:t>
                      </a:r>
                      <a:endParaRPr lang="zh-CN" altLang="en-US">
                        <a:latin typeface="Cambria Math" panose="02040503050406030204" pitchFamily="18" charset="0"/>
                      </a:endParaRPr>
                    </a:p>
                  </a:txBody>
                  <a:tcPr/>
                </a:tc>
                <a:tc>
                  <a:txBody>
                    <a:bodyPr/>
                    <a:lstStyle/>
                    <a:p>
                      <a:r>
                        <a:rPr lang="en-US" altLang="zh-CN">
                          <a:latin typeface="Cambria Math" panose="02040503050406030204" pitchFamily="18" charset="0"/>
                          <a:ea typeface="Cambria Math" panose="02040503050406030204" pitchFamily="18" charset="0"/>
                        </a:rPr>
                        <a:t>group 2, F1: 0.904523</a:t>
                      </a:r>
                      <a:endParaRPr lang="zh-CN" altLang="en-US">
                        <a:latin typeface="Cambria Math" panose="02040503050406030204" pitchFamily="18" charset="0"/>
                      </a:endParaRPr>
                    </a:p>
                  </a:txBody>
                  <a:tcPr/>
                </a:tc>
                <a:extLst>
                  <a:ext uri="{0D108BD9-81ED-4DB2-BD59-A6C34878D82A}">
                    <a16:rowId xmlns:a16="http://schemas.microsoft.com/office/drawing/2014/main" val="1119802977"/>
                  </a:ext>
                </a:extLst>
              </a:tr>
              <a:tr h="297801">
                <a:tc>
                  <a:txBody>
                    <a:bodyPr/>
                    <a:lstStyle/>
                    <a:p>
                      <a:r>
                        <a:rPr lang="en-US" altLang="zh-CN">
                          <a:latin typeface="Cambria Math" panose="02040503050406030204" pitchFamily="18" charset="0"/>
                          <a:ea typeface="Cambria Math" panose="02040503050406030204" pitchFamily="18" charset="0"/>
                        </a:rPr>
                        <a:t>group 3, F1: 0.803738</a:t>
                      </a:r>
                      <a:endParaRPr lang="zh-CN" altLang="en-US">
                        <a:latin typeface="Cambria Math" panose="02040503050406030204" pitchFamily="18" charset="0"/>
                      </a:endParaRPr>
                    </a:p>
                  </a:txBody>
                  <a:tcPr/>
                </a:tc>
                <a:tc>
                  <a:txBody>
                    <a:bodyPr/>
                    <a:lstStyle/>
                    <a:p>
                      <a:r>
                        <a:rPr lang="en-US" altLang="zh-CN">
                          <a:latin typeface="Cambria Math" panose="02040503050406030204" pitchFamily="18" charset="0"/>
                          <a:ea typeface="Cambria Math" panose="02040503050406030204" pitchFamily="18" charset="0"/>
                        </a:rPr>
                        <a:t>group 3, F1: 0.853081</a:t>
                      </a:r>
                      <a:endParaRPr lang="zh-CN" altLang="en-US">
                        <a:latin typeface="Cambria Math" panose="02040503050406030204" pitchFamily="18" charset="0"/>
                      </a:endParaRPr>
                    </a:p>
                  </a:txBody>
                  <a:tcPr/>
                </a:tc>
                <a:tc>
                  <a:txBody>
                    <a:bodyPr/>
                    <a:lstStyle/>
                    <a:p>
                      <a:r>
                        <a:rPr lang="en-US" altLang="zh-CN">
                          <a:latin typeface="Cambria Math" panose="02040503050406030204" pitchFamily="18" charset="0"/>
                          <a:ea typeface="Cambria Math" panose="02040503050406030204" pitchFamily="18" charset="0"/>
                        </a:rPr>
                        <a:t>group 3, F1: 0.836272</a:t>
                      </a:r>
                      <a:endParaRPr lang="zh-CN" altLang="en-US">
                        <a:latin typeface="Cambria Math" panose="02040503050406030204" pitchFamily="18" charset="0"/>
                      </a:endParaRPr>
                    </a:p>
                  </a:txBody>
                  <a:tcPr/>
                </a:tc>
                <a:tc>
                  <a:txBody>
                    <a:bodyPr/>
                    <a:lstStyle/>
                    <a:p>
                      <a:r>
                        <a:rPr lang="en-US" altLang="zh-CN">
                          <a:latin typeface="Cambria Math" panose="02040503050406030204" pitchFamily="18" charset="0"/>
                          <a:ea typeface="Cambria Math" panose="02040503050406030204" pitchFamily="18" charset="0"/>
                        </a:rPr>
                        <a:t>group 3, F1: 0.849383</a:t>
                      </a:r>
                      <a:endParaRPr lang="zh-CN" altLang="en-US">
                        <a:latin typeface="Cambria Math" panose="02040503050406030204" pitchFamily="18" charset="0"/>
                      </a:endParaRPr>
                    </a:p>
                  </a:txBody>
                  <a:tcPr/>
                </a:tc>
                <a:extLst>
                  <a:ext uri="{0D108BD9-81ED-4DB2-BD59-A6C34878D82A}">
                    <a16:rowId xmlns:a16="http://schemas.microsoft.com/office/drawing/2014/main" val="3254551277"/>
                  </a:ext>
                </a:extLst>
              </a:tr>
              <a:tr h="297801">
                <a:tc>
                  <a:txBody>
                    <a:bodyPr/>
                    <a:lstStyle/>
                    <a:p>
                      <a:r>
                        <a:rPr lang="en-US" altLang="zh-CN">
                          <a:latin typeface="Cambria Math" panose="02040503050406030204" pitchFamily="18" charset="0"/>
                          <a:ea typeface="Cambria Math" panose="02040503050406030204" pitchFamily="18" charset="0"/>
                        </a:rPr>
                        <a:t>group 4, F1: 0.858491</a:t>
                      </a:r>
                      <a:endParaRPr lang="zh-CN" altLang="en-US">
                        <a:latin typeface="Cambria Math" panose="02040503050406030204" pitchFamily="18" charset="0"/>
                      </a:endParaRPr>
                    </a:p>
                  </a:txBody>
                  <a:tcPr/>
                </a:tc>
                <a:tc>
                  <a:txBody>
                    <a:bodyPr/>
                    <a:lstStyle/>
                    <a:p>
                      <a:r>
                        <a:rPr lang="en-US" altLang="zh-CN">
                          <a:latin typeface="Cambria Math" panose="02040503050406030204" pitchFamily="18" charset="0"/>
                          <a:ea typeface="Cambria Math" panose="02040503050406030204" pitchFamily="18" charset="0"/>
                        </a:rPr>
                        <a:t>group 4, F1: 0.893720</a:t>
                      </a:r>
                      <a:endParaRPr lang="zh-CN" altLang="en-US">
                        <a:latin typeface="Cambria Math" panose="02040503050406030204" pitchFamily="18" charset="0"/>
                      </a:endParaRPr>
                    </a:p>
                  </a:txBody>
                  <a:tcPr/>
                </a:tc>
                <a:tc>
                  <a:txBody>
                    <a:bodyPr/>
                    <a:lstStyle/>
                    <a:p>
                      <a:r>
                        <a:rPr lang="en-US" altLang="zh-CN">
                          <a:latin typeface="Cambria Math" panose="02040503050406030204" pitchFamily="18" charset="0"/>
                          <a:ea typeface="Cambria Math" panose="02040503050406030204" pitchFamily="18" charset="0"/>
                        </a:rPr>
                        <a:t>group 4, F1: 0.884058</a:t>
                      </a:r>
                      <a:endParaRPr lang="zh-CN" altLang="en-US">
                        <a:latin typeface="Cambria Math" panose="02040503050406030204" pitchFamily="18" charset="0"/>
                      </a:endParaRPr>
                    </a:p>
                  </a:txBody>
                  <a:tcPr/>
                </a:tc>
                <a:tc>
                  <a:txBody>
                    <a:bodyPr/>
                    <a:lstStyle/>
                    <a:p>
                      <a:r>
                        <a:rPr lang="en-US" altLang="zh-CN">
                          <a:latin typeface="Cambria Math" panose="02040503050406030204" pitchFamily="18" charset="0"/>
                          <a:ea typeface="Cambria Math" panose="02040503050406030204" pitchFamily="18" charset="0"/>
                        </a:rPr>
                        <a:t>group 4, F1: 0.897059</a:t>
                      </a:r>
                      <a:endParaRPr lang="zh-CN" altLang="en-US">
                        <a:latin typeface="Cambria Math" panose="02040503050406030204" pitchFamily="18" charset="0"/>
                      </a:endParaRPr>
                    </a:p>
                  </a:txBody>
                  <a:tcPr/>
                </a:tc>
                <a:extLst>
                  <a:ext uri="{0D108BD9-81ED-4DB2-BD59-A6C34878D82A}">
                    <a16:rowId xmlns:a16="http://schemas.microsoft.com/office/drawing/2014/main" val="783808661"/>
                  </a:ext>
                </a:extLst>
              </a:tr>
              <a:tr h="297801">
                <a:tc>
                  <a:txBody>
                    <a:bodyPr/>
                    <a:lstStyle/>
                    <a:p>
                      <a:r>
                        <a:rPr lang="en-US" altLang="zh-CN">
                          <a:latin typeface="Cambria Math" panose="02040503050406030204" pitchFamily="18" charset="0"/>
                          <a:ea typeface="Cambria Math" panose="02040503050406030204" pitchFamily="18" charset="0"/>
                        </a:rPr>
                        <a:t>group 5, F1: 0.864486</a:t>
                      </a:r>
                      <a:endParaRPr lang="zh-CN" altLang="en-US">
                        <a:latin typeface="Cambria Math" panose="02040503050406030204" pitchFamily="18" charset="0"/>
                      </a:endParaRPr>
                    </a:p>
                  </a:txBody>
                  <a:tcPr/>
                </a:tc>
                <a:tc>
                  <a:txBody>
                    <a:bodyPr/>
                    <a:lstStyle/>
                    <a:p>
                      <a:r>
                        <a:rPr lang="en-US" altLang="zh-CN">
                          <a:latin typeface="Cambria Math" panose="02040503050406030204" pitchFamily="18" charset="0"/>
                          <a:ea typeface="Cambria Math" panose="02040503050406030204" pitchFamily="18" charset="0"/>
                        </a:rPr>
                        <a:t>group 5, F1: 0.874109</a:t>
                      </a:r>
                      <a:endParaRPr lang="zh-CN" altLang="en-US">
                        <a:latin typeface="Cambria Math" panose="02040503050406030204" pitchFamily="18" charset="0"/>
                      </a:endParaRPr>
                    </a:p>
                  </a:txBody>
                  <a:tcPr/>
                </a:tc>
                <a:tc>
                  <a:txBody>
                    <a:bodyPr/>
                    <a:lstStyle/>
                    <a:p>
                      <a:r>
                        <a:rPr lang="en-US" altLang="zh-CN">
                          <a:latin typeface="Cambria Math" panose="02040503050406030204" pitchFamily="18" charset="0"/>
                          <a:ea typeface="Cambria Math" panose="02040503050406030204" pitchFamily="18" charset="0"/>
                        </a:rPr>
                        <a:t>group 5, F1: 0.905569</a:t>
                      </a:r>
                      <a:endParaRPr lang="zh-CN" altLang="en-US">
                        <a:latin typeface="Cambria Math" panose="02040503050406030204" pitchFamily="18" charset="0"/>
                      </a:endParaRPr>
                    </a:p>
                  </a:txBody>
                  <a:tcPr/>
                </a:tc>
                <a:tc>
                  <a:txBody>
                    <a:bodyPr/>
                    <a:lstStyle/>
                    <a:p>
                      <a:r>
                        <a:rPr lang="en-US" altLang="zh-CN">
                          <a:latin typeface="Cambria Math" panose="02040503050406030204" pitchFamily="18" charset="0"/>
                          <a:ea typeface="Cambria Math" panose="02040503050406030204" pitchFamily="18" charset="0"/>
                        </a:rPr>
                        <a:t>group 5, F1: 0.910843</a:t>
                      </a:r>
                      <a:endParaRPr lang="zh-CN" altLang="en-US">
                        <a:latin typeface="Cambria Math" panose="02040503050406030204" pitchFamily="18" charset="0"/>
                      </a:endParaRPr>
                    </a:p>
                  </a:txBody>
                  <a:tcPr/>
                </a:tc>
                <a:extLst>
                  <a:ext uri="{0D108BD9-81ED-4DB2-BD59-A6C34878D82A}">
                    <a16:rowId xmlns:a16="http://schemas.microsoft.com/office/drawing/2014/main" val="3497197186"/>
                  </a:ext>
                </a:extLst>
              </a:tr>
              <a:tr h="297801">
                <a:tc>
                  <a:txBody>
                    <a:bodyPr/>
                    <a:lstStyle/>
                    <a:p>
                      <a:r>
                        <a:rPr lang="en-US" altLang="zh-CN">
                          <a:latin typeface="Cambria Math" panose="02040503050406030204" pitchFamily="18" charset="0"/>
                          <a:ea typeface="Cambria Math" panose="02040503050406030204" pitchFamily="18" charset="0"/>
                        </a:rPr>
                        <a:t>group 6, F1: 0.838407</a:t>
                      </a:r>
                      <a:endParaRPr lang="zh-CN" altLang="en-US">
                        <a:latin typeface="Cambria Math" panose="02040503050406030204" pitchFamily="18" charset="0"/>
                      </a:endParaRPr>
                    </a:p>
                  </a:txBody>
                  <a:tcPr/>
                </a:tc>
                <a:tc>
                  <a:txBody>
                    <a:bodyPr/>
                    <a:lstStyle/>
                    <a:p>
                      <a:r>
                        <a:rPr lang="en-US" altLang="zh-CN">
                          <a:latin typeface="Cambria Math" panose="02040503050406030204" pitchFamily="18" charset="0"/>
                          <a:ea typeface="Cambria Math" panose="02040503050406030204" pitchFamily="18" charset="0"/>
                        </a:rPr>
                        <a:t>group 6, F1: 0.891509</a:t>
                      </a:r>
                      <a:endParaRPr lang="zh-CN" altLang="en-US">
                        <a:latin typeface="Cambria Math" panose="02040503050406030204" pitchFamily="18" charset="0"/>
                      </a:endParaRPr>
                    </a:p>
                  </a:txBody>
                  <a:tcPr/>
                </a:tc>
                <a:tc>
                  <a:txBody>
                    <a:bodyPr/>
                    <a:lstStyle/>
                    <a:p>
                      <a:r>
                        <a:rPr lang="en-US" altLang="zh-CN">
                          <a:latin typeface="Cambria Math" panose="02040503050406030204" pitchFamily="18" charset="0"/>
                          <a:ea typeface="Cambria Math" panose="02040503050406030204" pitchFamily="18" charset="0"/>
                        </a:rPr>
                        <a:t>group 6, F1: 0.883495</a:t>
                      </a:r>
                      <a:endParaRPr lang="zh-CN" altLang="en-US">
                        <a:latin typeface="Cambria Math" panose="02040503050406030204" pitchFamily="18" charset="0"/>
                      </a:endParaRPr>
                    </a:p>
                  </a:txBody>
                  <a:tcPr/>
                </a:tc>
                <a:tc>
                  <a:txBody>
                    <a:bodyPr/>
                    <a:lstStyle/>
                    <a:p>
                      <a:r>
                        <a:rPr lang="en-US" altLang="zh-CN">
                          <a:latin typeface="Cambria Math" panose="02040503050406030204" pitchFamily="18" charset="0"/>
                          <a:ea typeface="Cambria Math" panose="02040503050406030204" pitchFamily="18" charset="0"/>
                        </a:rPr>
                        <a:t>group 6, F1: 0.898058</a:t>
                      </a:r>
                      <a:endParaRPr lang="zh-CN" altLang="en-US">
                        <a:latin typeface="Cambria Math" panose="02040503050406030204" pitchFamily="18" charset="0"/>
                      </a:endParaRPr>
                    </a:p>
                  </a:txBody>
                  <a:tcPr/>
                </a:tc>
                <a:extLst>
                  <a:ext uri="{0D108BD9-81ED-4DB2-BD59-A6C34878D82A}">
                    <a16:rowId xmlns:a16="http://schemas.microsoft.com/office/drawing/2014/main" val="411716928"/>
                  </a:ext>
                </a:extLst>
              </a:tr>
              <a:tr h="297801">
                <a:tc>
                  <a:txBody>
                    <a:bodyPr/>
                    <a:lstStyle/>
                    <a:p>
                      <a:r>
                        <a:rPr lang="en-US" altLang="zh-CN">
                          <a:latin typeface="Cambria Math" panose="02040503050406030204" pitchFamily="18" charset="0"/>
                          <a:ea typeface="Cambria Math" panose="02040503050406030204" pitchFamily="18" charset="0"/>
                        </a:rPr>
                        <a:t>group 7, F1: 0.864608</a:t>
                      </a:r>
                      <a:endParaRPr lang="zh-CN" altLang="en-US">
                        <a:latin typeface="Cambria Math" panose="02040503050406030204" pitchFamily="18" charset="0"/>
                      </a:endParaRPr>
                    </a:p>
                  </a:txBody>
                  <a:tcPr/>
                </a:tc>
                <a:tc>
                  <a:txBody>
                    <a:bodyPr/>
                    <a:lstStyle/>
                    <a:p>
                      <a:r>
                        <a:rPr lang="en-US" altLang="zh-CN">
                          <a:latin typeface="Cambria Math" panose="02040503050406030204" pitchFamily="18" charset="0"/>
                          <a:ea typeface="Cambria Math" panose="02040503050406030204" pitchFamily="18" charset="0"/>
                        </a:rPr>
                        <a:t>group 7, F1: 0.906921</a:t>
                      </a:r>
                      <a:endParaRPr lang="zh-CN" altLang="en-US">
                        <a:latin typeface="Cambria Math" panose="02040503050406030204" pitchFamily="18" charset="0"/>
                      </a:endParaRPr>
                    </a:p>
                  </a:txBody>
                  <a:tcPr/>
                </a:tc>
                <a:tc>
                  <a:txBody>
                    <a:bodyPr/>
                    <a:lstStyle/>
                    <a:p>
                      <a:r>
                        <a:rPr lang="en-US" altLang="zh-CN">
                          <a:latin typeface="Cambria Math" panose="02040503050406030204" pitchFamily="18" charset="0"/>
                          <a:ea typeface="Cambria Math" panose="02040503050406030204" pitchFamily="18" charset="0"/>
                        </a:rPr>
                        <a:t>group 7, F1: 0.889952</a:t>
                      </a:r>
                      <a:endParaRPr lang="zh-CN" altLang="en-US">
                        <a:latin typeface="Cambria Math" panose="02040503050406030204" pitchFamily="18" charset="0"/>
                      </a:endParaRPr>
                    </a:p>
                  </a:txBody>
                  <a:tcPr/>
                </a:tc>
                <a:tc>
                  <a:txBody>
                    <a:bodyPr/>
                    <a:lstStyle/>
                    <a:p>
                      <a:r>
                        <a:rPr lang="en-US" altLang="zh-CN">
                          <a:latin typeface="Cambria Math" panose="02040503050406030204" pitchFamily="18" charset="0"/>
                          <a:ea typeface="Cambria Math" panose="02040503050406030204" pitchFamily="18" charset="0"/>
                        </a:rPr>
                        <a:t>group 7, F1: 0.901205</a:t>
                      </a:r>
                      <a:endParaRPr lang="zh-CN" altLang="en-US">
                        <a:latin typeface="Cambria Math" panose="02040503050406030204" pitchFamily="18" charset="0"/>
                      </a:endParaRPr>
                    </a:p>
                  </a:txBody>
                  <a:tcPr/>
                </a:tc>
                <a:extLst>
                  <a:ext uri="{0D108BD9-81ED-4DB2-BD59-A6C34878D82A}">
                    <a16:rowId xmlns:a16="http://schemas.microsoft.com/office/drawing/2014/main" val="1244312349"/>
                  </a:ext>
                </a:extLst>
              </a:tr>
              <a:tr h="297801">
                <a:tc>
                  <a:txBody>
                    <a:bodyPr/>
                    <a:lstStyle/>
                    <a:p>
                      <a:r>
                        <a:rPr lang="en-US" altLang="zh-CN">
                          <a:latin typeface="Cambria Math" panose="02040503050406030204" pitchFamily="18" charset="0"/>
                          <a:ea typeface="Cambria Math" panose="02040503050406030204" pitchFamily="18" charset="0"/>
                        </a:rPr>
                        <a:t>group 8, F1: 0.838554</a:t>
                      </a:r>
                      <a:endParaRPr lang="zh-CN" altLang="en-US">
                        <a:latin typeface="Cambria Math" panose="02040503050406030204" pitchFamily="18" charset="0"/>
                      </a:endParaRPr>
                    </a:p>
                  </a:txBody>
                  <a:tcPr/>
                </a:tc>
                <a:tc>
                  <a:txBody>
                    <a:bodyPr/>
                    <a:lstStyle/>
                    <a:p>
                      <a:r>
                        <a:rPr lang="en-US" altLang="zh-CN">
                          <a:latin typeface="Cambria Math" panose="02040503050406030204" pitchFamily="18" charset="0"/>
                          <a:ea typeface="Cambria Math" panose="02040503050406030204" pitchFamily="18" charset="0"/>
                        </a:rPr>
                        <a:t>group 8, F1: 0.882927</a:t>
                      </a:r>
                      <a:endParaRPr lang="zh-CN" altLang="en-US">
                        <a:latin typeface="Cambria Math" panose="02040503050406030204" pitchFamily="18" charset="0"/>
                      </a:endParaRPr>
                    </a:p>
                  </a:txBody>
                  <a:tcPr/>
                </a:tc>
                <a:tc>
                  <a:txBody>
                    <a:bodyPr/>
                    <a:lstStyle/>
                    <a:p>
                      <a:r>
                        <a:rPr lang="en-US" altLang="zh-CN">
                          <a:latin typeface="Cambria Math" panose="02040503050406030204" pitchFamily="18" charset="0"/>
                          <a:ea typeface="Cambria Math" panose="02040503050406030204" pitchFamily="18" charset="0"/>
                        </a:rPr>
                        <a:t>group 8, F1: 0.888350</a:t>
                      </a:r>
                      <a:endParaRPr lang="zh-CN" altLang="en-US">
                        <a:latin typeface="Cambria Math" panose="02040503050406030204" pitchFamily="18" charset="0"/>
                      </a:endParaRPr>
                    </a:p>
                  </a:txBody>
                  <a:tcPr/>
                </a:tc>
                <a:tc>
                  <a:txBody>
                    <a:bodyPr/>
                    <a:lstStyle/>
                    <a:p>
                      <a:r>
                        <a:rPr lang="en-US" altLang="zh-CN">
                          <a:latin typeface="Cambria Math" panose="02040503050406030204" pitchFamily="18" charset="0"/>
                          <a:ea typeface="Cambria Math" panose="02040503050406030204" pitchFamily="18" charset="0"/>
                        </a:rPr>
                        <a:t>group 8, F1: 0.888889</a:t>
                      </a:r>
                      <a:endParaRPr lang="zh-CN" altLang="en-US">
                        <a:latin typeface="Cambria Math" panose="02040503050406030204" pitchFamily="18" charset="0"/>
                      </a:endParaRPr>
                    </a:p>
                  </a:txBody>
                  <a:tcPr/>
                </a:tc>
                <a:extLst>
                  <a:ext uri="{0D108BD9-81ED-4DB2-BD59-A6C34878D82A}">
                    <a16:rowId xmlns:a16="http://schemas.microsoft.com/office/drawing/2014/main" val="3657372753"/>
                  </a:ext>
                </a:extLst>
              </a:tr>
              <a:tr h="297801">
                <a:tc>
                  <a:txBody>
                    <a:bodyPr/>
                    <a:lstStyle/>
                    <a:p>
                      <a:r>
                        <a:rPr lang="en-US" altLang="zh-CN">
                          <a:latin typeface="Cambria Math" panose="02040503050406030204" pitchFamily="18" charset="0"/>
                          <a:ea typeface="Cambria Math" panose="02040503050406030204" pitchFamily="18" charset="0"/>
                        </a:rPr>
                        <a:t>group 9, F1: 0.825553</a:t>
                      </a:r>
                      <a:endParaRPr lang="zh-CN" altLang="en-US">
                        <a:latin typeface="Cambria Math" panose="02040503050406030204" pitchFamily="18" charset="0"/>
                      </a:endParaRPr>
                    </a:p>
                  </a:txBody>
                  <a:tcPr/>
                </a:tc>
                <a:tc>
                  <a:txBody>
                    <a:bodyPr/>
                    <a:lstStyle/>
                    <a:p>
                      <a:r>
                        <a:rPr lang="en-US" altLang="zh-CN">
                          <a:latin typeface="Cambria Math" panose="02040503050406030204" pitchFamily="18" charset="0"/>
                          <a:ea typeface="Cambria Math" panose="02040503050406030204" pitchFamily="18" charset="0"/>
                        </a:rPr>
                        <a:t>group 9, F1: 0.870416</a:t>
                      </a:r>
                      <a:endParaRPr lang="zh-CN" altLang="en-US">
                        <a:latin typeface="Cambria Math" panose="02040503050406030204" pitchFamily="18" charset="0"/>
                      </a:endParaRPr>
                    </a:p>
                  </a:txBody>
                  <a:tcPr/>
                </a:tc>
                <a:tc>
                  <a:txBody>
                    <a:bodyPr/>
                    <a:lstStyle/>
                    <a:p>
                      <a:r>
                        <a:rPr lang="en-US" altLang="zh-CN">
                          <a:latin typeface="Cambria Math" panose="02040503050406030204" pitchFamily="18" charset="0"/>
                          <a:ea typeface="Cambria Math" panose="02040503050406030204" pitchFamily="18" charset="0"/>
                        </a:rPr>
                        <a:t>group 9, F1: 0.891139</a:t>
                      </a:r>
                      <a:endParaRPr lang="zh-CN" altLang="en-US">
                        <a:latin typeface="Cambria Math" panose="02040503050406030204" pitchFamily="18" charset="0"/>
                      </a:endParaRPr>
                    </a:p>
                  </a:txBody>
                  <a:tcPr/>
                </a:tc>
                <a:tc>
                  <a:txBody>
                    <a:bodyPr/>
                    <a:lstStyle/>
                    <a:p>
                      <a:r>
                        <a:rPr lang="en-US" altLang="zh-CN" dirty="0">
                          <a:latin typeface="Cambria Math" panose="02040503050406030204" pitchFamily="18" charset="0"/>
                          <a:ea typeface="Cambria Math" panose="02040503050406030204" pitchFamily="18" charset="0"/>
                        </a:rPr>
                        <a:t>group 9, F1: 0.878788</a:t>
                      </a:r>
                      <a:endParaRPr lang="zh-CN" altLang="en-US" dirty="0">
                        <a:latin typeface="Cambria Math" panose="02040503050406030204" pitchFamily="18" charset="0"/>
                      </a:endParaRPr>
                    </a:p>
                  </a:txBody>
                  <a:tcPr/>
                </a:tc>
                <a:extLst>
                  <a:ext uri="{0D108BD9-81ED-4DB2-BD59-A6C34878D82A}">
                    <a16:rowId xmlns:a16="http://schemas.microsoft.com/office/drawing/2014/main" val="1950717632"/>
                  </a:ext>
                </a:extLst>
              </a:tr>
            </a:tbl>
          </a:graphicData>
        </a:graphic>
      </p:graphicFrame>
      <p:sp>
        <p:nvSpPr>
          <p:cNvPr id="6" name="文本框 5">
            <a:extLst>
              <a:ext uri="{FF2B5EF4-FFF2-40B4-BE49-F238E27FC236}">
                <a16:creationId xmlns:a16="http://schemas.microsoft.com/office/drawing/2014/main" id="{F3EE7F45-4977-4733-A9A5-9414489A557D}"/>
              </a:ext>
            </a:extLst>
          </p:cNvPr>
          <p:cNvSpPr txBox="1"/>
          <p:nvPr/>
        </p:nvSpPr>
        <p:spPr>
          <a:xfrm>
            <a:off x="763478" y="6067050"/>
            <a:ext cx="10102790" cy="707886"/>
          </a:xfrm>
          <a:prstGeom prst="rect">
            <a:avLst/>
          </a:prstGeom>
          <a:noFill/>
        </p:spPr>
        <p:txBody>
          <a:bodyPr wrap="square" rtlCol="0">
            <a:spAutoFit/>
          </a:bodyPr>
          <a:lstStyle/>
          <a:p>
            <a:r>
              <a:rPr lang="en-US" altLang="zh-CN" sz="2000" dirty="0">
                <a:latin typeface="Cambria Math" panose="02040503050406030204" pitchFamily="18" charset="0"/>
                <a:ea typeface="Cambria Math" panose="02040503050406030204" pitchFamily="18" charset="0"/>
              </a:rPr>
              <a:t>blocks = 6 is relatively good, but the dimension of the vector is higher, and the process of training and prediction is slower</a:t>
            </a:r>
            <a:endParaRPr lang="zh-CN" altLang="en-US" sz="2000" dirty="0">
              <a:latin typeface="Cambria Math" panose="02040503050406030204" pitchFamily="18" charset="0"/>
            </a:endParaRPr>
          </a:p>
        </p:txBody>
      </p:sp>
    </p:spTree>
    <p:extLst>
      <p:ext uri="{BB962C8B-B14F-4D97-AF65-F5344CB8AC3E}">
        <p14:creationId xmlns:p14="http://schemas.microsoft.com/office/powerpoint/2010/main" val="20954052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a:extLst>
              <a:ext uri="{FF2B5EF4-FFF2-40B4-BE49-F238E27FC236}">
                <a16:creationId xmlns:a16="http://schemas.microsoft.com/office/drawing/2014/main" id="{B7686B97-7E4D-4135-AE90-87E3FDDEA759}"/>
              </a:ext>
            </a:extLst>
          </p:cNvPr>
          <p:cNvSpPr txBox="1">
            <a:spLocks/>
          </p:cNvSpPr>
          <p:nvPr/>
        </p:nvSpPr>
        <p:spPr bwMode="gray">
          <a:xfrm>
            <a:off x="798989" y="184503"/>
            <a:ext cx="8761413" cy="708025"/>
          </a:xfrm>
          <a:prstGeom prst="rect">
            <a:avLst/>
          </a:prstGeom>
        </p:spPr>
        <p:txBody>
          <a:bodyPr vert="horz" lIns="91440" tIns="45720" rIns="91440" bIns="45720" rtlCol="0" anchor="ctr">
            <a:noAutofit/>
          </a:bodyPr>
          <a:lst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ltLang="zh-CN" dirty="0">
                <a:solidFill>
                  <a:schemeClr val="tx1"/>
                </a:solidFill>
                <a:latin typeface="Consolas" panose="020B0609020204030204" pitchFamily="49" charset="0"/>
              </a:rPr>
              <a:t>Subtask II – Parameter Adjustment</a:t>
            </a:r>
            <a:endParaRPr lang="zh-CN" altLang="en-US" dirty="0">
              <a:solidFill>
                <a:schemeClr val="tx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3F467D45-7E2E-4499-B7F2-F577E1182556}"/>
                  </a:ext>
                </a:extLst>
              </p:cNvPr>
              <p:cNvSpPr txBox="1"/>
              <p:nvPr/>
            </p:nvSpPr>
            <p:spPr>
              <a:xfrm>
                <a:off x="656946" y="1065321"/>
                <a:ext cx="9953904" cy="1354217"/>
              </a:xfrm>
              <a:prstGeom prst="rect">
                <a:avLst/>
              </a:prstGeom>
              <a:noFill/>
            </p:spPr>
            <p:txBody>
              <a:bodyPr wrap="square" rtlCol="0">
                <a:spAutoFit/>
              </a:bodyPr>
              <a:lstStyle/>
              <a:p>
                <a:r>
                  <a:rPr lang="en-US" altLang="zh-CN" sz="2050" dirty="0">
                    <a:latin typeface="Cambria Math" panose="02040503050406030204" pitchFamily="18" charset="0"/>
                    <a:ea typeface="Cambria Math" panose="02040503050406030204" pitchFamily="18" charset="0"/>
                  </a:rPr>
                  <a:t>We also attempt the HOG feature, and we find that using HOG, the dimension of the feature vectors is lower and the process of training and predicting is faster. </a:t>
                </a:r>
              </a:p>
              <a:p>
                <a:r>
                  <a:rPr lang="en-US" altLang="zh-CN" sz="2050" dirty="0">
                    <a:latin typeface="Cambria Math" panose="02040503050406030204" pitchFamily="18" charset="0"/>
                    <a:ea typeface="Cambria Math" panose="02040503050406030204" pitchFamily="18" charset="0"/>
                  </a:rPr>
                  <a:t>We change “C” (penalty factor), and get the average value of F1 under different “C”.</a:t>
                </a:r>
              </a:p>
              <a:p>
                <a:r>
                  <a:rPr lang="en-US" altLang="zh-CN" sz="2050" dirty="0">
                    <a:latin typeface="Cambria Math" panose="02040503050406030204" pitchFamily="18" charset="0"/>
                    <a:ea typeface="Cambria Math" panose="02040503050406030204" pitchFamily="18" charset="0"/>
                  </a:rPr>
                  <a:t>The </a:t>
                </a:r>
                <a:r>
                  <a:rPr lang="en-US" altLang="zh-CN" sz="2050" dirty="0" err="1">
                    <a:latin typeface="Cambria Math" panose="02040503050406030204" pitchFamily="18" charset="0"/>
                    <a:ea typeface="Cambria Math" panose="02040503050406030204" pitchFamily="18" charset="0"/>
                  </a:rPr>
                  <a:t>datas</a:t>
                </a:r>
                <a:r>
                  <a:rPr lang="en-US" altLang="zh-CN" sz="2050" dirty="0">
                    <a:latin typeface="Cambria Math" panose="02040503050406030204" pitchFamily="18" charset="0"/>
                    <a:ea typeface="Cambria Math" panose="02040503050406030204" pitchFamily="18" charset="0"/>
                  </a:rPr>
                  <a:t> are shown below: </a:t>
                </a:r>
                <a:r>
                  <a:rPr lang="zh-CN" altLang="en-US" sz="2050" dirty="0">
                    <a:latin typeface="Cambria Math" panose="02040503050406030204" pitchFamily="18" charset="0"/>
                  </a:rPr>
                  <a:t> </a:t>
                </a:r>
                <a:r>
                  <a:rPr lang="en-US" altLang="zh-CN" sz="2050" dirty="0">
                    <a:latin typeface="Cambria Math" panose="02040503050406030204" pitchFamily="18" charset="0"/>
                    <a:ea typeface="Cambria Math" panose="02040503050406030204" pitchFamily="18" charset="0"/>
                  </a:rPr>
                  <a:t>when </a:t>
                </a:r>
                <a14:m>
                  <m:oMath xmlns:m="http://schemas.openxmlformats.org/officeDocument/2006/math">
                    <m:r>
                      <a:rPr lang="en-US" altLang="zh-CN" sz="2050" b="0" i="1" smtClean="0">
                        <a:latin typeface="Cambria Math" panose="02040503050406030204" pitchFamily="18" charset="0"/>
                        <a:ea typeface="Cambria Math" panose="02040503050406030204" pitchFamily="18" charset="0"/>
                      </a:rPr>
                      <m:t>𝐶</m:t>
                    </m:r>
                    <m:r>
                      <a:rPr lang="en-US" altLang="zh-CN" sz="2050" b="0" i="1" smtClean="0">
                        <a:latin typeface="Cambria Math" panose="02040503050406030204" pitchFamily="18" charset="0"/>
                        <a:ea typeface="Cambria Math" panose="02040503050406030204" pitchFamily="18" charset="0"/>
                      </a:rPr>
                      <m:t>=</m:t>
                    </m:r>
                    <m:sSup>
                      <m:sSupPr>
                        <m:ctrlPr>
                          <a:rPr lang="en-US" altLang="zh-CN" sz="2050" b="0" i="1" smtClean="0">
                            <a:latin typeface="Cambria Math" panose="02040503050406030204" pitchFamily="18" charset="0"/>
                            <a:ea typeface="Cambria Math" panose="02040503050406030204" pitchFamily="18" charset="0"/>
                          </a:rPr>
                        </m:ctrlPr>
                      </m:sSupPr>
                      <m:e>
                        <m:r>
                          <a:rPr lang="en-US" altLang="zh-CN" sz="2050" b="0" i="1" smtClean="0">
                            <a:latin typeface="Cambria Math" panose="02040503050406030204" pitchFamily="18" charset="0"/>
                            <a:ea typeface="Cambria Math" panose="02040503050406030204" pitchFamily="18" charset="0"/>
                          </a:rPr>
                          <m:t>𝑒</m:t>
                        </m:r>
                      </m:e>
                      <m:sup>
                        <m:r>
                          <a:rPr lang="en-US" altLang="zh-CN" sz="2050" b="0" i="1" smtClean="0">
                            <a:latin typeface="Cambria Math" panose="02040503050406030204" pitchFamily="18" charset="0"/>
                            <a:ea typeface="Cambria Math" panose="02040503050406030204" pitchFamily="18" charset="0"/>
                          </a:rPr>
                          <m:t>−0.28</m:t>
                        </m:r>
                      </m:sup>
                    </m:sSup>
                    <m:r>
                      <a:rPr lang="en-US" altLang="zh-CN" sz="2050" b="0" i="1" smtClean="0">
                        <a:latin typeface="Cambria Math" panose="02040503050406030204" pitchFamily="18" charset="0"/>
                        <a:ea typeface="Cambria Math" panose="02040503050406030204" pitchFamily="18" charset="0"/>
                      </a:rPr>
                      <m:t>≈0.755784,</m:t>
                    </m:r>
                  </m:oMath>
                </a14:m>
                <a:r>
                  <a:rPr lang="en-US" altLang="zh-CN" sz="2050" dirty="0">
                    <a:latin typeface="Cambria Math" panose="02040503050406030204" pitchFamily="18" charset="0"/>
                    <a:ea typeface="Cambria Math" panose="02040503050406030204" pitchFamily="18" charset="0"/>
                  </a:rPr>
                  <a:t> the average F1 is the highest.</a:t>
                </a:r>
              </a:p>
            </p:txBody>
          </p:sp>
        </mc:Choice>
        <mc:Fallback xmlns="">
          <p:sp>
            <p:nvSpPr>
              <p:cNvPr id="4" name="文本框 3">
                <a:extLst>
                  <a:ext uri="{FF2B5EF4-FFF2-40B4-BE49-F238E27FC236}">
                    <a16:creationId xmlns:a16="http://schemas.microsoft.com/office/drawing/2014/main" id="{3F467D45-7E2E-4499-B7F2-F577E1182556}"/>
                  </a:ext>
                </a:extLst>
              </p:cNvPr>
              <p:cNvSpPr txBox="1">
                <a:spLocks noRot="1" noChangeAspect="1" noMove="1" noResize="1" noEditPoints="1" noAdjustHandles="1" noChangeArrowheads="1" noChangeShapeType="1" noTextEdit="1"/>
              </p:cNvSpPr>
              <p:nvPr/>
            </p:nvSpPr>
            <p:spPr>
              <a:xfrm>
                <a:off x="656946" y="1065321"/>
                <a:ext cx="9953904" cy="1354217"/>
              </a:xfrm>
              <a:prstGeom prst="rect">
                <a:avLst/>
              </a:prstGeom>
              <a:blipFill>
                <a:blip r:embed="rId2"/>
                <a:stretch>
                  <a:fillRect l="-735" t="-2703" r="-674" b="-7658"/>
                </a:stretch>
              </a:blipFill>
            </p:spPr>
            <p:txBody>
              <a:bodyPr/>
              <a:lstStyle/>
              <a:p>
                <a:r>
                  <a:rPr lang="zh-CN" altLang="en-US">
                    <a:noFill/>
                  </a:rPr>
                  <a:t> </a:t>
                </a:r>
              </a:p>
            </p:txBody>
          </p:sp>
        </mc:Fallback>
      </mc:AlternateContent>
      <p:pic>
        <p:nvPicPr>
          <p:cNvPr id="6" name="图片 5">
            <a:extLst>
              <a:ext uri="{FF2B5EF4-FFF2-40B4-BE49-F238E27FC236}">
                <a16:creationId xmlns:a16="http://schemas.microsoft.com/office/drawing/2014/main" id="{5DC627A0-E016-40C2-A3F0-7DFD53560F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4706" y="2492563"/>
            <a:ext cx="8898384" cy="4365437"/>
          </a:xfrm>
          <a:prstGeom prst="rect">
            <a:avLst/>
          </a:prstGeom>
        </p:spPr>
      </p:pic>
    </p:spTree>
    <p:extLst>
      <p:ext uri="{BB962C8B-B14F-4D97-AF65-F5344CB8AC3E}">
        <p14:creationId xmlns:p14="http://schemas.microsoft.com/office/powerpoint/2010/main" val="42522699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918B0823-AC7A-48B7-8B54-37C7135F41CA}"/>
              </a:ext>
            </a:extLst>
          </p:cNvPr>
          <p:cNvPicPr>
            <a:picLocks noChangeAspect="1"/>
          </p:cNvPicPr>
          <p:nvPr/>
        </p:nvPicPr>
        <p:blipFill>
          <a:blip r:embed="rId2"/>
          <a:stretch>
            <a:fillRect/>
          </a:stretch>
        </p:blipFill>
        <p:spPr>
          <a:xfrm>
            <a:off x="706489" y="184536"/>
            <a:ext cx="9647185" cy="952583"/>
          </a:xfrm>
          <a:prstGeom prst="rect">
            <a:avLst/>
          </a:prstGeom>
        </p:spPr>
      </p:pic>
      <p:sp>
        <p:nvSpPr>
          <p:cNvPr id="7" name="文本框 6">
            <a:extLst>
              <a:ext uri="{FF2B5EF4-FFF2-40B4-BE49-F238E27FC236}">
                <a16:creationId xmlns:a16="http://schemas.microsoft.com/office/drawing/2014/main" id="{9F1E7356-B839-4251-B191-0B94787ED169}"/>
              </a:ext>
            </a:extLst>
          </p:cNvPr>
          <p:cNvSpPr txBox="1"/>
          <p:nvPr/>
        </p:nvSpPr>
        <p:spPr>
          <a:xfrm>
            <a:off x="877940" y="317153"/>
            <a:ext cx="6781800" cy="461665"/>
          </a:xfrm>
          <a:prstGeom prst="rect">
            <a:avLst/>
          </a:prstGeom>
          <a:noFill/>
        </p:spPr>
        <p:txBody>
          <a:bodyPr wrap="square" rtlCol="0">
            <a:spAutoFit/>
          </a:bodyPr>
          <a:lstStyle/>
          <a:p>
            <a:r>
              <a:rPr lang="en-US" altLang="zh-CN" sz="2400" dirty="0">
                <a:solidFill>
                  <a:schemeClr val="bg1"/>
                </a:solidFill>
                <a:latin typeface="Consolas" panose="020B0609020204030204" pitchFamily="49" charset="0"/>
              </a:rPr>
              <a:t>Subtask II – Additional function</a:t>
            </a:r>
            <a:endParaRPr lang="zh-CN" altLang="en-US" sz="2400" dirty="0">
              <a:solidFill>
                <a:schemeClr val="bg1"/>
              </a:solidFill>
              <a:latin typeface="Consolas" panose="020B0609020204030204" pitchFamily="49" charset="0"/>
            </a:endParaRPr>
          </a:p>
        </p:txBody>
      </p:sp>
      <p:sp>
        <p:nvSpPr>
          <p:cNvPr id="3" name="文本框 2">
            <a:extLst>
              <a:ext uri="{FF2B5EF4-FFF2-40B4-BE49-F238E27FC236}">
                <a16:creationId xmlns:a16="http://schemas.microsoft.com/office/drawing/2014/main" id="{706E12A2-764A-4FE8-B5B0-962A433B886F}"/>
              </a:ext>
            </a:extLst>
          </p:cNvPr>
          <p:cNvSpPr txBox="1"/>
          <p:nvPr/>
        </p:nvSpPr>
        <p:spPr>
          <a:xfrm>
            <a:off x="782690" y="1438215"/>
            <a:ext cx="4313185" cy="4893647"/>
          </a:xfrm>
          <a:prstGeom prst="rect">
            <a:avLst/>
          </a:prstGeom>
          <a:noFill/>
        </p:spPr>
        <p:txBody>
          <a:bodyPr wrap="square" rtlCol="0">
            <a:spAutoFit/>
          </a:bodyPr>
          <a:lstStyle/>
          <a:p>
            <a:r>
              <a:rPr lang="en-US" altLang="zh-CN" sz="2400" dirty="0">
                <a:latin typeface="Cambria Math" panose="02040503050406030204" pitchFamily="18" charset="0"/>
                <a:ea typeface="Cambria Math" panose="02040503050406030204" pitchFamily="18" charset="0"/>
              </a:rPr>
              <a:t>We may find a interesting thing that the program can collect feature vectors from the given pictures, so we can use the collected feature vectors to train the classifier and used the classifier to predict whether a image is a smiling face. Then we have an additional function which can predict your own images. The picture on the right is the progress of the additional function.</a:t>
            </a:r>
            <a:endParaRPr lang="zh-CN" altLang="en-US" sz="2400" dirty="0">
              <a:latin typeface="Cambria Math" panose="02040503050406030204" pitchFamily="18" charset="0"/>
            </a:endParaRPr>
          </a:p>
        </p:txBody>
      </p:sp>
      <p:pic>
        <p:nvPicPr>
          <p:cNvPr id="9" name="图片 8">
            <a:extLst>
              <a:ext uri="{FF2B5EF4-FFF2-40B4-BE49-F238E27FC236}">
                <a16:creationId xmlns:a16="http://schemas.microsoft.com/office/drawing/2014/main" id="{9EEFBA29-C0D6-4969-83DB-5F44236C04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40820" y="1205088"/>
            <a:ext cx="5236705" cy="5126774"/>
          </a:xfrm>
          <a:prstGeom prst="rect">
            <a:avLst/>
          </a:prstGeom>
        </p:spPr>
      </p:pic>
    </p:spTree>
    <p:extLst>
      <p:ext uri="{BB962C8B-B14F-4D97-AF65-F5344CB8AC3E}">
        <p14:creationId xmlns:p14="http://schemas.microsoft.com/office/powerpoint/2010/main" val="21470163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918B0823-AC7A-48B7-8B54-37C7135F41CA}"/>
              </a:ext>
            </a:extLst>
          </p:cNvPr>
          <p:cNvPicPr>
            <a:picLocks noChangeAspect="1"/>
          </p:cNvPicPr>
          <p:nvPr/>
        </p:nvPicPr>
        <p:blipFill>
          <a:blip r:embed="rId2"/>
          <a:stretch>
            <a:fillRect/>
          </a:stretch>
        </p:blipFill>
        <p:spPr>
          <a:xfrm>
            <a:off x="706489" y="184536"/>
            <a:ext cx="9647185" cy="952583"/>
          </a:xfrm>
          <a:prstGeom prst="rect">
            <a:avLst/>
          </a:prstGeom>
        </p:spPr>
      </p:pic>
      <p:sp>
        <p:nvSpPr>
          <p:cNvPr id="7" name="文本框 6">
            <a:extLst>
              <a:ext uri="{FF2B5EF4-FFF2-40B4-BE49-F238E27FC236}">
                <a16:creationId xmlns:a16="http://schemas.microsoft.com/office/drawing/2014/main" id="{9F1E7356-B839-4251-B191-0B94787ED169}"/>
              </a:ext>
            </a:extLst>
          </p:cNvPr>
          <p:cNvSpPr txBox="1"/>
          <p:nvPr/>
        </p:nvSpPr>
        <p:spPr>
          <a:xfrm>
            <a:off x="877939" y="317153"/>
            <a:ext cx="7208785" cy="461665"/>
          </a:xfrm>
          <a:prstGeom prst="rect">
            <a:avLst/>
          </a:prstGeom>
          <a:noFill/>
        </p:spPr>
        <p:txBody>
          <a:bodyPr wrap="square" rtlCol="0">
            <a:spAutoFit/>
          </a:bodyPr>
          <a:lstStyle/>
          <a:p>
            <a:r>
              <a:rPr lang="en-US" altLang="zh-CN" sz="2400" dirty="0">
                <a:solidFill>
                  <a:schemeClr val="bg1"/>
                </a:solidFill>
                <a:latin typeface="Consolas" panose="020B0609020204030204" pitchFamily="49" charset="0"/>
              </a:rPr>
              <a:t>Subtask II – Notes of Additional function</a:t>
            </a:r>
            <a:endParaRPr lang="zh-CN" altLang="en-US" sz="2400" dirty="0">
              <a:solidFill>
                <a:schemeClr val="bg1"/>
              </a:solidFill>
              <a:latin typeface="Consolas" panose="020B0609020204030204" pitchFamily="49" charset="0"/>
            </a:endParaRPr>
          </a:p>
        </p:txBody>
      </p:sp>
      <mc:AlternateContent xmlns:mc="http://schemas.openxmlformats.org/markup-compatibility/2006" xmlns:a14="http://schemas.microsoft.com/office/drawing/2010/main">
        <mc:Choice Requires="a14">
          <p:graphicFrame>
            <p:nvGraphicFramePr>
              <p:cNvPr id="2" name="表格 1">
                <a:extLst>
                  <a:ext uri="{FF2B5EF4-FFF2-40B4-BE49-F238E27FC236}">
                    <a16:creationId xmlns:a16="http://schemas.microsoft.com/office/drawing/2014/main" id="{07E81C9D-1B81-418F-BB19-1746C5BE8D5F}"/>
                  </a:ext>
                </a:extLst>
              </p:cNvPr>
              <p:cNvGraphicFramePr>
                <a:graphicFrameLocks noGrp="1"/>
              </p:cNvGraphicFramePr>
              <p:nvPr>
                <p:extLst>
                  <p:ext uri="{D42A27DB-BD31-4B8C-83A1-F6EECF244321}">
                    <p14:modId xmlns:p14="http://schemas.microsoft.com/office/powerpoint/2010/main" val="4083550815"/>
                  </p:ext>
                </p:extLst>
              </p:nvPr>
            </p:nvGraphicFramePr>
            <p:xfrm>
              <a:off x="458836" y="1809925"/>
              <a:ext cx="11085463" cy="4863539"/>
            </p:xfrm>
            <a:graphic>
              <a:graphicData uri="http://schemas.openxmlformats.org/drawingml/2006/table">
                <a:tbl>
                  <a:tblPr firstRow="1" bandRow="1">
                    <a:tableStyleId>{FABFCF23-3B69-468F-B69F-88F6DE6A72F2}</a:tableStyleId>
                  </a:tblPr>
                  <a:tblGrid>
                    <a:gridCol w="2048298">
                      <a:extLst>
                        <a:ext uri="{9D8B030D-6E8A-4147-A177-3AD203B41FA5}">
                          <a16:colId xmlns:a16="http://schemas.microsoft.com/office/drawing/2014/main" val="2349673901"/>
                        </a:ext>
                      </a:extLst>
                    </a:gridCol>
                    <a:gridCol w="1666211">
                      <a:extLst>
                        <a:ext uri="{9D8B030D-6E8A-4147-A177-3AD203B41FA5}">
                          <a16:colId xmlns:a16="http://schemas.microsoft.com/office/drawing/2014/main" val="923569447"/>
                        </a:ext>
                      </a:extLst>
                    </a:gridCol>
                    <a:gridCol w="2049119">
                      <a:extLst>
                        <a:ext uri="{9D8B030D-6E8A-4147-A177-3AD203B41FA5}">
                          <a16:colId xmlns:a16="http://schemas.microsoft.com/office/drawing/2014/main" val="3866829431"/>
                        </a:ext>
                      </a:extLst>
                    </a:gridCol>
                    <a:gridCol w="5321835">
                      <a:extLst>
                        <a:ext uri="{9D8B030D-6E8A-4147-A177-3AD203B41FA5}">
                          <a16:colId xmlns:a16="http://schemas.microsoft.com/office/drawing/2014/main" val="1455612362"/>
                        </a:ext>
                      </a:extLst>
                    </a:gridCol>
                  </a:tblGrid>
                  <a:tr h="474419">
                    <a:tc>
                      <a:txBody>
                        <a:bodyPr/>
                        <a:lstStyle/>
                        <a:p>
                          <a:pPr algn="ctr"/>
                          <a:r>
                            <a:rPr lang="en-US" altLang="zh-CN" sz="2400" dirty="0">
                              <a:latin typeface="Cambria Math" panose="02040503050406030204" pitchFamily="18" charset="0"/>
                              <a:ea typeface="Cambria Math" panose="02040503050406030204" pitchFamily="18" charset="0"/>
                            </a:rPr>
                            <a:t>Function </a:t>
                          </a:r>
                          <a:endParaRPr lang="zh-CN" altLang="en-US" sz="2400" dirty="0">
                            <a:latin typeface="Cambria Math" panose="02040503050406030204" pitchFamily="18" charset="0"/>
                          </a:endParaRPr>
                        </a:p>
                      </a:txBody>
                      <a:tcPr/>
                    </a:tc>
                    <a:tc>
                      <a:txBody>
                        <a:bodyPr/>
                        <a:lstStyle/>
                        <a:p>
                          <a:pPr algn="ctr"/>
                          <a:r>
                            <a:rPr lang="en-US" altLang="zh-CN" sz="2400" dirty="0">
                              <a:latin typeface="Cambria Math" panose="02040503050406030204" pitchFamily="18" charset="0"/>
                            </a:rPr>
                            <a:t>Module </a:t>
                          </a:r>
                          <a:endParaRPr lang="zh-CN" altLang="en-US" sz="2400" dirty="0">
                            <a:latin typeface="Cambria Math" panose="02040503050406030204" pitchFamily="18" charset="0"/>
                          </a:endParaRPr>
                        </a:p>
                      </a:txBody>
                      <a:tcPr/>
                    </a:tc>
                    <a:tc>
                      <a:txBody>
                        <a:bodyPr/>
                        <a:lstStyle/>
                        <a:p>
                          <a:pPr algn="ctr"/>
                          <a:r>
                            <a:rPr lang="en-US" altLang="zh-CN" sz="2400" dirty="0">
                              <a:latin typeface="Cambria Math" panose="02040503050406030204" pitchFamily="18" charset="0"/>
                            </a:rPr>
                            <a:t>Parameters </a:t>
                          </a:r>
                          <a:endParaRPr lang="zh-CN" altLang="en-US" sz="2400" dirty="0">
                            <a:latin typeface="Cambria Math" panose="02040503050406030204" pitchFamily="18" charset="0"/>
                          </a:endParaRPr>
                        </a:p>
                      </a:txBody>
                      <a:tcPr/>
                    </a:tc>
                    <a:tc>
                      <a:txBody>
                        <a:bodyPr/>
                        <a:lstStyle/>
                        <a:p>
                          <a:pPr algn="ctr"/>
                          <a:r>
                            <a:rPr lang="en-US" altLang="zh-CN" sz="2400" dirty="0">
                              <a:latin typeface="Cambria Math" panose="02040503050406030204" pitchFamily="18" charset="0"/>
                            </a:rPr>
                            <a:t>Notes </a:t>
                          </a:r>
                          <a:endParaRPr lang="zh-CN" altLang="en-US" sz="2400" dirty="0">
                            <a:latin typeface="Cambria Math" panose="02040503050406030204" pitchFamily="18" charset="0"/>
                          </a:endParaRPr>
                        </a:p>
                      </a:txBody>
                      <a:tcPr/>
                    </a:tc>
                    <a:extLst>
                      <a:ext uri="{0D108BD9-81ED-4DB2-BD59-A6C34878D82A}">
                        <a16:rowId xmlns:a16="http://schemas.microsoft.com/office/drawing/2014/main" val="3544938224"/>
                      </a:ext>
                    </a:extLst>
                  </a:tr>
                  <a:tr h="474419">
                    <a:tc>
                      <a:txBody>
                        <a:bodyPr/>
                        <a:lstStyle/>
                        <a:p>
                          <a:pPr algn="ctr"/>
                          <a14:m>
                            <m:oMathPara xmlns:m="http://schemas.openxmlformats.org/officeDocument/2006/math">
                              <m:oMathParaPr>
                                <m:jc m:val="centerGroup"/>
                              </m:oMathParaPr>
                              <m:oMath xmlns:m="http://schemas.openxmlformats.org/officeDocument/2006/math">
                                <m:r>
                                  <m:rPr>
                                    <m:sty m:val="p"/>
                                  </m:rPr>
                                  <a:rPr lang="en-US" altLang="zh-CN" sz="2400" i="0" dirty="0" smtClean="0">
                                    <a:latin typeface="Cambria Math" panose="02040503050406030204" pitchFamily="18" charset="0"/>
                                  </a:rPr>
                                  <m:t>dirname</m:t>
                                </m:r>
                                <m:r>
                                  <a:rPr lang="en-US" altLang="zh-CN" sz="2400" i="0" dirty="0" smtClean="0">
                                    <a:latin typeface="Cambria Math" panose="02040503050406030204" pitchFamily="18" charset="0"/>
                                  </a:rPr>
                                  <m:t>()</m:t>
                                </m:r>
                              </m:oMath>
                            </m:oMathPara>
                          </a14:m>
                          <a:endParaRPr lang="zh-CN" altLang="en-US" sz="2400" i="0" dirty="0">
                            <a:latin typeface="Cambria Math" panose="020405030504060302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m:rPr>
                                    <m:sty m:val="p"/>
                                  </m:rPr>
                                  <a:rPr lang="en-US" altLang="zh-CN" sz="2400" i="0" dirty="0" smtClean="0">
                                    <a:latin typeface="Cambria Math" panose="02040503050406030204" pitchFamily="18" charset="0"/>
                                  </a:rPr>
                                  <m:t>os</m:t>
                                </m:r>
                                <m:r>
                                  <a:rPr lang="en-US" altLang="zh-CN" sz="2400" i="0" dirty="0" smtClean="0">
                                    <a:latin typeface="Cambria Math" panose="02040503050406030204" pitchFamily="18" charset="0"/>
                                  </a:rPr>
                                  <m:t>.</m:t>
                                </m:r>
                                <m:r>
                                  <m:rPr>
                                    <m:sty m:val="p"/>
                                  </m:rPr>
                                  <a:rPr lang="en-US" altLang="zh-CN" sz="2400" i="0" dirty="0" smtClean="0">
                                    <a:latin typeface="Cambria Math" panose="02040503050406030204" pitchFamily="18" charset="0"/>
                                  </a:rPr>
                                  <m:t>path</m:t>
                                </m:r>
                              </m:oMath>
                            </m:oMathPara>
                          </a14:m>
                          <a:endParaRPr lang="zh-CN" altLang="en-US" sz="2400" i="0" dirty="0">
                            <a:latin typeface="Cambria Math" panose="02040503050406030204" pitchFamily="18" charset="0"/>
                          </a:endParaRPr>
                        </a:p>
                      </a:txBody>
                      <a:tcPr/>
                    </a:tc>
                    <a:tc>
                      <a:txBody>
                        <a:bodyPr/>
                        <a:lstStyle/>
                        <a:p>
                          <a:pPr algn="ctr"/>
                          <a:r>
                            <a:rPr lang="en-US" altLang="zh-CN" sz="2400" dirty="0">
                              <a:latin typeface="Cambria Math" panose="02040503050406030204" pitchFamily="18" charset="0"/>
                            </a:rPr>
                            <a:t>a string</a:t>
                          </a:r>
                          <a:endParaRPr lang="zh-CN" altLang="en-US" sz="2400" dirty="0">
                            <a:latin typeface="Cambria Math" panose="02040503050406030204" pitchFamily="18" charset="0"/>
                          </a:endParaRPr>
                        </a:p>
                      </a:txBody>
                      <a:tcPr/>
                    </a:tc>
                    <a:tc>
                      <a:txBody>
                        <a:bodyPr/>
                        <a:lstStyle/>
                        <a:p>
                          <a:pPr algn="ctr"/>
                          <a:r>
                            <a:rPr lang="en-US" altLang="zh-CN" sz="2400" dirty="0">
                              <a:latin typeface="Cambria Math" panose="02040503050406030204" pitchFamily="18" charset="0"/>
                            </a:rPr>
                            <a:t>The parameter is the path of a file, and the function will return the path of the folder which the file belongs.</a:t>
                          </a:r>
                          <a:endParaRPr lang="zh-CN" altLang="en-US" sz="2400" dirty="0">
                            <a:latin typeface="Cambria Math" panose="02040503050406030204" pitchFamily="18" charset="0"/>
                          </a:endParaRPr>
                        </a:p>
                      </a:txBody>
                      <a:tcPr/>
                    </a:tc>
                    <a:extLst>
                      <a:ext uri="{0D108BD9-81ED-4DB2-BD59-A6C34878D82A}">
                        <a16:rowId xmlns:a16="http://schemas.microsoft.com/office/drawing/2014/main" val="2030436703"/>
                      </a:ext>
                    </a:extLst>
                  </a:tr>
                  <a:tr h="474419">
                    <a:tc>
                      <a:txBody>
                        <a:bodyPr/>
                        <a:lstStyle/>
                        <a:p>
                          <a:pPr algn="ctr"/>
                          <a14:m>
                            <m:oMathPara xmlns:m="http://schemas.openxmlformats.org/officeDocument/2006/math">
                              <m:oMathParaPr>
                                <m:jc m:val="centerGroup"/>
                              </m:oMathParaPr>
                              <m:oMath xmlns:m="http://schemas.openxmlformats.org/officeDocument/2006/math">
                                <m:r>
                                  <m:rPr>
                                    <m:sty m:val="p"/>
                                  </m:rPr>
                                  <a:rPr lang="en-US" altLang="zh-CN" sz="2400" b="0" i="0" dirty="0" smtClean="0">
                                    <a:latin typeface="Cambria Math" panose="02040503050406030204" pitchFamily="18" charset="0"/>
                                  </a:rPr>
                                  <m:t>a</m:t>
                                </m:r>
                                <m:r>
                                  <m:rPr>
                                    <m:sty m:val="p"/>
                                  </m:rPr>
                                  <a:rPr lang="en-US" altLang="zh-CN" sz="2400" i="0" dirty="0" smtClean="0">
                                    <a:latin typeface="Cambria Math" panose="02040503050406030204" pitchFamily="18" charset="0"/>
                                  </a:rPr>
                                  <m:t>bsphat</m:t>
                                </m:r>
                                <m:r>
                                  <a:rPr lang="en-US" altLang="zh-CN" sz="2400" i="0" dirty="0" smtClean="0">
                                    <a:latin typeface="Cambria Math" panose="02040503050406030204" pitchFamily="18" charset="0"/>
                                  </a:rPr>
                                  <m:t>()</m:t>
                                </m:r>
                              </m:oMath>
                            </m:oMathPara>
                          </a14:m>
                          <a:endParaRPr lang="zh-CN" altLang="en-US" sz="2400" i="0" dirty="0">
                            <a:latin typeface="Cambria Math" panose="02040503050406030204" pitchFamily="18" charset="0"/>
                          </a:endParaRPr>
                        </a:p>
                      </a:txBody>
                      <a:tcPr/>
                    </a:tc>
                    <a:tc>
                      <a:txBody>
                        <a:bodyPr/>
                        <a:lstStyle/>
                        <a:p>
                          <a:pPr algn="ctr"/>
                          <a14:m>
                            <m:oMathPara xmlns:m="http://schemas.openxmlformats.org/officeDocument/2006/math">
                              <m:oMathParaPr>
                                <m:jc m:val="centerGroup"/>
                              </m:oMathParaPr>
                              <m:oMath xmlns:m="http://schemas.openxmlformats.org/officeDocument/2006/math">
                                <m:r>
                                  <m:rPr>
                                    <m:sty m:val="p"/>
                                  </m:rPr>
                                  <a:rPr lang="en-US" altLang="zh-CN" sz="2400" b="0" i="0" smtClean="0">
                                    <a:latin typeface="Cambria Math" panose="02040503050406030204" pitchFamily="18" charset="0"/>
                                  </a:rPr>
                                  <m:t>os</m:t>
                                </m:r>
                                <m:r>
                                  <a:rPr lang="en-US" altLang="zh-CN" sz="2400" b="0" i="0" smtClean="0">
                                    <a:latin typeface="Cambria Math" panose="02040503050406030204" pitchFamily="18" charset="0"/>
                                  </a:rPr>
                                  <m:t>.</m:t>
                                </m:r>
                                <m:r>
                                  <m:rPr>
                                    <m:sty m:val="p"/>
                                  </m:rPr>
                                  <a:rPr lang="en-US" altLang="zh-CN" sz="2400" b="0" i="0" smtClean="0">
                                    <a:latin typeface="Cambria Math" panose="02040503050406030204" pitchFamily="18" charset="0"/>
                                  </a:rPr>
                                  <m:t>path</m:t>
                                </m:r>
                              </m:oMath>
                            </m:oMathPara>
                          </a14:m>
                          <a:endParaRPr lang="zh-CN" altLang="en-US" sz="2400" i="0" dirty="0">
                            <a:latin typeface="Cambria Math" panose="02040503050406030204" pitchFamily="18" charset="0"/>
                          </a:endParaRPr>
                        </a:p>
                      </a:txBody>
                      <a:tcPr/>
                    </a:tc>
                    <a:tc>
                      <a:txBody>
                        <a:bodyPr/>
                        <a:lstStyle/>
                        <a:p>
                          <a:pPr algn="ctr"/>
                          <a:r>
                            <a:rPr lang="en-US" altLang="zh-CN" sz="2400" dirty="0">
                              <a:latin typeface="Cambria Math" panose="02040503050406030204" pitchFamily="18" charset="0"/>
                            </a:rPr>
                            <a:t>a string</a:t>
                          </a:r>
                          <a:endParaRPr lang="zh-CN" altLang="en-US" sz="2400" dirty="0">
                            <a:latin typeface="Cambria Math" panose="02040503050406030204" pitchFamily="18" charset="0"/>
                          </a:endParaRPr>
                        </a:p>
                      </a:txBody>
                      <a:tcPr/>
                    </a:tc>
                    <a:tc>
                      <a:txBody>
                        <a:bodyPr/>
                        <a:lstStyle/>
                        <a:p>
                          <a:pPr algn="ctr"/>
                          <a:r>
                            <a:rPr lang="en-US" altLang="zh-CN" sz="2400" dirty="0">
                              <a:latin typeface="Cambria Math" panose="02040503050406030204" pitchFamily="18" charset="0"/>
                            </a:rPr>
                            <a:t>The parament is a string which is a name of a file. And the function will return the absolute path of the file.</a:t>
                          </a:r>
                          <a:endParaRPr lang="zh-CN" altLang="en-US" sz="2400" dirty="0">
                            <a:latin typeface="Cambria Math" panose="02040503050406030204" pitchFamily="18" charset="0"/>
                          </a:endParaRPr>
                        </a:p>
                      </a:txBody>
                      <a:tcPr/>
                    </a:tc>
                    <a:extLst>
                      <a:ext uri="{0D108BD9-81ED-4DB2-BD59-A6C34878D82A}">
                        <a16:rowId xmlns:a16="http://schemas.microsoft.com/office/drawing/2014/main" val="3857455698"/>
                      </a:ext>
                    </a:extLst>
                  </a:tr>
                  <a:tr h="474419">
                    <a:tc>
                      <a:txBody>
                        <a:bodyPr/>
                        <a:lstStyle/>
                        <a:p>
                          <a:pPr algn="ctr"/>
                          <a14:m>
                            <m:oMathPara xmlns:m="http://schemas.openxmlformats.org/officeDocument/2006/math">
                              <m:oMathParaPr>
                                <m:jc m:val="centerGroup"/>
                              </m:oMathParaPr>
                              <m:oMath xmlns:m="http://schemas.openxmlformats.org/officeDocument/2006/math">
                                <m:r>
                                  <m:rPr>
                                    <m:sty m:val="p"/>
                                  </m:rPr>
                                  <a:rPr lang="en-US" altLang="zh-CN" sz="2400" i="0" dirty="0" smtClean="0">
                                    <a:latin typeface="Cambria Math" panose="02040503050406030204" pitchFamily="18" charset="0"/>
                                  </a:rPr>
                                  <m:t>system</m:t>
                                </m:r>
                                <m:r>
                                  <a:rPr lang="en-US" altLang="zh-CN" sz="2400" i="0" dirty="0" smtClean="0">
                                    <a:latin typeface="Cambria Math" panose="02040503050406030204" pitchFamily="18" charset="0"/>
                                  </a:rPr>
                                  <m:t>()</m:t>
                                </m:r>
                              </m:oMath>
                            </m:oMathPara>
                          </a14:m>
                          <a:endParaRPr lang="zh-CN" altLang="en-US" sz="2400" i="0" dirty="0">
                            <a:latin typeface="Cambria Math" panose="02040503050406030204" pitchFamily="18" charset="0"/>
                          </a:endParaRPr>
                        </a:p>
                      </a:txBody>
                      <a:tcPr/>
                    </a:tc>
                    <a:tc>
                      <a:txBody>
                        <a:bodyPr/>
                        <a:lstStyle/>
                        <a:p>
                          <a:pPr algn="ctr"/>
                          <a:r>
                            <a:rPr lang="en-US" altLang="zh-CN" sz="2400" dirty="0" err="1">
                              <a:latin typeface="Cambria Math" panose="02040503050406030204" pitchFamily="18" charset="0"/>
                            </a:rPr>
                            <a:t>os</a:t>
                          </a:r>
                          <a:endParaRPr lang="zh-CN" altLang="en-US" sz="2400" dirty="0">
                            <a:latin typeface="Cambria Math" panose="02040503050406030204" pitchFamily="18" charset="0"/>
                          </a:endParaRPr>
                        </a:p>
                      </a:txBody>
                      <a:tcPr/>
                    </a:tc>
                    <a:tc>
                      <a:txBody>
                        <a:bodyPr/>
                        <a:lstStyle/>
                        <a:p>
                          <a:pPr algn="ctr"/>
                          <a:r>
                            <a:rPr lang="en-US" altLang="zh-CN" sz="2400" dirty="0">
                              <a:latin typeface="Cambria Math" panose="02040503050406030204" pitchFamily="18" charset="0"/>
                            </a:rPr>
                            <a:t>a string</a:t>
                          </a:r>
                          <a:endParaRPr lang="zh-CN" altLang="en-US" sz="2400" dirty="0">
                            <a:latin typeface="Cambria Math" panose="02040503050406030204" pitchFamily="18" charset="0"/>
                          </a:endParaRPr>
                        </a:p>
                      </a:txBody>
                      <a:tcPr/>
                    </a:tc>
                    <a:tc>
                      <a:txBody>
                        <a:bodyPr/>
                        <a:lstStyle/>
                        <a:p>
                          <a:pPr algn="ctr"/>
                          <a:r>
                            <a:rPr lang="en-US" altLang="zh-CN" sz="2400" dirty="0">
                              <a:latin typeface="Cambria Math" panose="02040503050406030204" pitchFamily="18" charset="0"/>
                            </a:rPr>
                            <a:t>The string is a command line, and function will run the command line.</a:t>
                          </a:r>
                        </a:p>
                      </a:txBody>
                      <a:tcPr/>
                    </a:tc>
                    <a:extLst>
                      <a:ext uri="{0D108BD9-81ED-4DB2-BD59-A6C34878D82A}">
                        <a16:rowId xmlns:a16="http://schemas.microsoft.com/office/drawing/2014/main" val="315256571"/>
                      </a:ext>
                    </a:extLst>
                  </a:tr>
                  <a:tr h="474419">
                    <a:tc>
                      <a:txBody>
                        <a:bodyPr/>
                        <a:lstStyle/>
                        <a:p>
                          <a:pPr algn="ctr"/>
                          <a14:m>
                            <m:oMathPara xmlns:m="http://schemas.openxmlformats.org/officeDocument/2006/math">
                              <m:oMathParaPr>
                                <m:jc m:val="centerGroup"/>
                              </m:oMathParaPr>
                              <m:oMath xmlns:m="http://schemas.openxmlformats.org/officeDocument/2006/math">
                                <m:r>
                                  <m:rPr>
                                    <m:sty m:val="p"/>
                                  </m:rPr>
                                  <a:rPr lang="en-US" altLang="zh-CN" sz="2400" i="0" dirty="0" smtClean="0">
                                    <a:latin typeface="Cambria Math" panose="02040503050406030204" pitchFamily="18" charset="0"/>
                                  </a:rPr>
                                  <m:t>chdir</m:t>
                                </m:r>
                                <m:r>
                                  <a:rPr lang="en-US" altLang="zh-CN" sz="2400" i="0" dirty="0" smtClean="0">
                                    <a:latin typeface="Cambria Math" panose="02040503050406030204" pitchFamily="18" charset="0"/>
                                  </a:rPr>
                                  <m:t>() </m:t>
                                </m:r>
                              </m:oMath>
                            </m:oMathPara>
                          </a14:m>
                          <a:endParaRPr lang="zh-CN" altLang="en-US" sz="2400" i="0" dirty="0">
                            <a:latin typeface="Cambria Math" panose="02040503050406030204" pitchFamily="18" charset="0"/>
                          </a:endParaRPr>
                        </a:p>
                      </a:txBody>
                      <a:tcPr/>
                    </a:tc>
                    <a:tc>
                      <a:txBody>
                        <a:bodyPr/>
                        <a:lstStyle/>
                        <a:p>
                          <a:pPr algn="ctr"/>
                          <a:r>
                            <a:rPr lang="en-US" altLang="zh-CN" sz="2400" dirty="0" err="1">
                              <a:latin typeface="Cambria Math" panose="02040503050406030204" pitchFamily="18" charset="0"/>
                            </a:rPr>
                            <a:t>os</a:t>
                          </a:r>
                          <a:endParaRPr lang="zh-CN" altLang="en-US" sz="2400" dirty="0">
                            <a:latin typeface="Cambria Math" panose="02040503050406030204" pitchFamily="18" charset="0"/>
                          </a:endParaRPr>
                        </a:p>
                      </a:txBody>
                      <a:tcPr/>
                    </a:tc>
                    <a:tc>
                      <a:txBody>
                        <a:bodyPr/>
                        <a:lstStyle/>
                        <a:p>
                          <a:pPr algn="ctr"/>
                          <a:r>
                            <a:rPr lang="en-US" altLang="zh-CN" sz="2400" dirty="0">
                              <a:latin typeface="Cambria Math" panose="02040503050406030204" pitchFamily="18" charset="0"/>
                            </a:rPr>
                            <a:t>a string</a:t>
                          </a:r>
                          <a:endParaRPr lang="zh-CN" altLang="en-US" sz="2400" dirty="0">
                            <a:latin typeface="Cambria Math" panose="02040503050406030204" pitchFamily="18" charset="0"/>
                          </a:endParaRPr>
                        </a:p>
                      </a:txBody>
                      <a:tcPr/>
                    </a:tc>
                    <a:tc>
                      <a:txBody>
                        <a:bodyPr/>
                        <a:lstStyle/>
                        <a:p>
                          <a:pPr algn="ctr"/>
                          <a:r>
                            <a:rPr lang="en-US" altLang="zh-CN" sz="2400" dirty="0">
                              <a:latin typeface="Cambria Math" panose="02040503050406030204" pitchFamily="18" charset="0"/>
                            </a:rPr>
                            <a:t>The given the string is a absolute path of a folder. The function will change the working directory into the given path</a:t>
                          </a:r>
                        </a:p>
                      </a:txBody>
                      <a:tcPr/>
                    </a:tc>
                    <a:extLst>
                      <a:ext uri="{0D108BD9-81ED-4DB2-BD59-A6C34878D82A}">
                        <a16:rowId xmlns:a16="http://schemas.microsoft.com/office/drawing/2014/main" val="992932816"/>
                      </a:ext>
                    </a:extLst>
                  </a:tr>
                </a:tbl>
              </a:graphicData>
            </a:graphic>
          </p:graphicFrame>
        </mc:Choice>
        <mc:Fallback xmlns="">
          <p:graphicFrame>
            <p:nvGraphicFramePr>
              <p:cNvPr id="2" name="表格 1">
                <a:extLst>
                  <a:ext uri="{FF2B5EF4-FFF2-40B4-BE49-F238E27FC236}">
                    <a16:creationId xmlns:a16="http://schemas.microsoft.com/office/drawing/2014/main" id="{07E81C9D-1B81-418F-BB19-1746C5BE8D5F}"/>
                  </a:ext>
                </a:extLst>
              </p:cNvPr>
              <p:cNvGraphicFramePr>
                <a:graphicFrameLocks noGrp="1"/>
              </p:cNvGraphicFramePr>
              <p:nvPr>
                <p:extLst>
                  <p:ext uri="{D42A27DB-BD31-4B8C-83A1-F6EECF244321}">
                    <p14:modId xmlns:p14="http://schemas.microsoft.com/office/powerpoint/2010/main" val="4083550815"/>
                  </p:ext>
                </p:extLst>
              </p:nvPr>
            </p:nvGraphicFramePr>
            <p:xfrm>
              <a:off x="458836" y="1809925"/>
              <a:ext cx="11085463" cy="4863539"/>
            </p:xfrm>
            <a:graphic>
              <a:graphicData uri="http://schemas.openxmlformats.org/drawingml/2006/table">
                <a:tbl>
                  <a:tblPr firstRow="1" bandRow="1">
                    <a:tableStyleId>{FABFCF23-3B69-468F-B69F-88F6DE6A72F2}</a:tableStyleId>
                  </a:tblPr>
                  <a:tblGrid>
                    <a:gridCol w="2048298">
                      <a:extLst>
                        <a:ext uri="{9D8B030D-6E8A-4147-A177-3AD203B41FA5}">
                          <a16:colId xmlns:a16="http://schemas.microsoft.com/office/drawing/2014/main" val="2349673901"/>
                        </a:ext>
                      </a:extLst>
                    </a:gridCol>
                    <a:gridCol w="1666211">
                      <a:extLst>
                        <a:ext uri="{9D8B030D-6E8A-4147-A177-3AD203B41FA5}">
                          <a16:colId xmlns:a16="http://schemas.microsoft.com/office/drawing/2014/main" val="923569447"/>
                        </a:ext>
                      </a:extLst>
                    </a:gridCol>
                    <a:gridCol w="2049119">
                      <a:extLst>
                        <a:ext uri="{9D8B030D-6E8A-4147-A177-3AD203B41FA5}">
                          <a16:colId xmlns:a16="http://schemas.microsoft.com/office/drawing/2014/main" val="3866829431"/>
                        </a:ext>
                      </a:extLst>
                    </a:gridCol>
                    <a:gridCol w="5321835">
                      <a:extLst>
                        <a:ext uri="{9D8B030D-6E8A-4147-A177-3AD203B41FA5}">
                          <a16:colId xmlns:a16="http://schemas.microsoft.com/office/drawing/2014/main" val="1455612362"/>
                        </a:ext>
                      </a:extLst>
                    </a:gridCol>
                  </a:tblGrid>
                  <a:tr h="474419">
                    <a:tc>
                      <a:txBody>
                        <a:bodyPr/>
                        <a:lstStyle/>
                        <a:p>
                          <a:pPr algn="ctr"/>
                          <a:r>
                            <a:rPr lang="en-US" altLang="zh-CN" sz="2400" dirty="0">
                              <a:latin typeface="Cambria Math" panose="02040503050406030204" pitchFamily="18" charset="0"/>
                              <a:ea typeface="Cambria Math" panose="02040503050406030204" pitchFamily="18" charset="0"/>
                            </a:rPr>
                            <a:t>Function </a:t>
                          </a:r>
                          <a:endParaRPr lang="zh-CN" altLang="en-US" sz="2400" dirty="0">
                            <a:latin typeface="Cambria Math" panose="02040503050406030204" pitchFamily="18" charset="0"/>
                          </a:endParaRPr>
                        </a:p>
                      </a:txBody>
                      <a:tcPr/>
                    </a:tc>
                    <a:tc>
                      <a:txBody>
                        <a:bodyPr/>
                        <a:lstStyle/>
                        <a:p>
                          <a:pPr algn="ctr"/>
                          <a:r>
                            <a:rPr lang="en-US" altLang="zh-CN" sz="2400" dirty="0">
                              <a:latin typeface="Cambria Math" panose="02040503050406030204" pitchFamily="18" charset="0"/>
                            </a:rPr>
                            <a:t>Module </a:t>
                          </a:r>
                          <a:endParaRPr lang="zh-CN" altLang="en-US" sz="2400" dirty="0">
                            <a:latin typeface="Cambria Math" panose="02040503050406030204" pitchFamily="18" charset="0"/>
                          </a:endParaRPr>
                        </a:p>
                      </a:txBody>
                      <a:tcPr/>
                    </a:tc>
                    <a:tc>
                      <a:txBody>
                        <a:bodyPr/>
                        <a:lstStyle/>
                        <a:p>
                          <a:pPr algn="ctr"/>
                          <a:r>
                            <a:rPr lang="en-US" altLang="zh-CN" sz="2400" dirty="0">
                              <a:latin typeface="Cambria Math" panose="02040503050406030204" pitchFamily="18" charset="0"/>
                            </a:rPr>
                            <a:t>Parameters </a:t>
                          </a:r>
                          <a:endParaRPr lang="zh-CN" altLang="en-US" sz="2400" dirty="0">
                            <a:latin typeface="Cambria Math" panose="02040503050406030204" pitchFamily="18" charset="0"/>
                          </a:endParaRPr>
                        </a:p>
                      </a:txBody>
                      <a:tcPr/>
                    </a:tc>
                    <a:tc>
                      <a:txBody>
                        <a:bodyPr/>
                        <a:lstStyle/>
                        <a:p>
                          <a:pPr algn="ctr"/>
                          <a:r>
                            <a:rPr lang="en-US" altLang="zh-CN" sz="2400" dirty="0">
                              <a:latin typeface="Cambria Math" panose="02040503050406030204" pitchFamily="18" charset="0"/>
                            </a:rPr>
                            <a:t>Notes </a:t>
                          </a:r>
                          <a:endParaRPr lang="zh-CN" altLang="en-US" sz="2400" dirty="0">
                            <a:latin typeface="Cambria Math" panose="02040503050406030204" pitchFamily="18" charset="0"/>
                          </a:endParaRPr>
                        </a:p>
                      </a:txBody>
                      <a:tcPr/>
                    </a:tc>
                    <a:extLst>
                      <a:ext uri="{0D108BD9-81ED-4DB2-BD59-A6C34878D82A}">
                        <a16:rowId xmlns:a16="http://schemas.microsoft.com/office/drawing/2014/main" val="3544938224"/>
                      </a:ext>
                    </a:extLst>
                  </a:tr>
                  <a:tr h="1188720">
                    <a:tc>
                      <a:txBody>
                        <a:bodyPr/>
                        <a:lstStyle/>
                        <a:p>
                          <a:endParaRPr lang="zh-CN"/>
                        </a:p>
                      </a:txBody>
                      <a:tcPr>
                        <a:blipFill>
                          <a:blip r:embed="rId3"/>
                          <a:stretch>
                            <a:fillRect l="-298" t="-43590" r="-441964" b="-281538"/>
                          </a:stretch>
                        </a:blipFill>
                      </a:tcPr>
                    </a:tc>
                    <a:tc>
                      <a:txBody>
                        <a:bodyPr/>
                        <a:lstStyle/>
                        <a:p>
                          <a:endParaRPr lang="zh-CN"/>
                        </a:p>
                      </a:txBody>
                      <a:tcPr>
                        <a:blipFill>
                          <a:blip r:embed="rId3"/>
                          <a:stretch>
                            <a:fillRect l="-122993" t="-43590" r="-441971" b="-281538"/>
                          </a:stretch>
                        </a:blipFill>
                      </a:tcPr>
                    </a:tc>
                    <a:tc>
                      <a:txBody>
                        <a:bodyPr/>
                        <a:lstStyle/>
                        <a:p>
                          <a:pPr algn="ctr"/>
                          <a:r>
                            <a:rPr lang="en-US" altLang="zh-CN" sz="2400" dirty="0">
                              <a:latin typeface="Cambria Math" panose="02040503050406030204" pitchFamily="18" charset="0"/>
                            </a:rPr>
                            <a:t>a string</a:t>
                          </a:r>
                          <a:endParaRPr lang="zh-CN" altLang="en-US" sz="2400" dirty="0">
                            <a:latin typeface="Cambria Math" panose="02040503050406030204" pitchFamily="18" charset="0"/>
                          </a:endParaRPr>
                        </a:p>
                      </a:txBody>
                      <a:tcPr/>
                    </a:tc>
                    <a:tc>
                      <a:txBody>
                        <a:bodyPr/>
                        <a:lstStyle/>
                        <a:p>
                          <a:pPr algn="ctr"/>
                          <a:r>
                            <a:rPr lang="en-US" altLang="zh-CN" sz="2400" dirty="0">
                              <a:latin typeface="Cambria Math" panose="02040503050406030204" pitchFamily="18" charset="0"/>
                            </a:rPr>
                            <a:t>The parameter is the path of a file, and the function will return the path of the folder which the file belongs.</a:t>
                          </a:r>
                          <a:endParaRPr lang="zh-CN" altLang="en-US" sz="2400" dirty="0">
                            <a:latin typeface="Cambria Math" panose="02040503050406030204" pitchFamily="18" charset="0"/>
                          </a:endParaRPr>
                        </a:p>
                      </a:txBody>
                      <a:tcPr/>
                    </a:tc>
                    <a:extLst>
                      <a:ext uri="{0D108BD9-81ED-4DB2-BD59-A6C34878D82A}">
                        <a16:rowId xmlns:a16="http://schemas.microsoft.com/office/drawing/2014/main" val="2030436703"/>
                      </a:ext>
                    </a:extLst>
                  </a:tr>
                  <a:tr h="1188720">
                    <a:tc>
                      <a:txBody>
                        <a:bodyPr/>
                        <a:lstStyle/>
                        <a:p>
                          <a:endParaRPr lang="zh-CN"/>
                        </a:p>
                      </a:txBody>
                      <a:tcPr>
                        <a:blipFill>
                          <a:blip r:embed="rId3"/>
                          <a:stretch>
                            <a:fillRect l="-298" t="-142857" r="-441964" b="-180102"/>
                          </a:stretch>
                        </a:blipFill>
                      </a:tcPr>
                    </a:tc>
                    <a:tc>
                      <a:txBody>
                        <a:bodyPr/>
                        <a:lstStyle/>
                        <a:p>
                          <a:endParaRPr lang="zh-CN"/>
                        </a:p>
                      </a:txBody>
                      <a:tcPr>
                        <a:blipFill>
                          <a:blip r:embed="rId3"/>
                          <a:stretch>
                            <a:fillRect l="-122993" t="-142857" r="-441971" b="-180102"/>
                          </a:stretch>
                        </a:blipFill>
                      </a:tcPr>
                    </a:tc>
                    <a:tc>
                      <a:txBody>
                        <a:bodyPr/>
                        <a:lstStyle/>
                        <a:p>
                          <a:pPr algn="ctr"/>
                          <a:r>
                            <a:rPr lang="en-US" altLang="zh-CN" sz="2400" dirty="0">
                              <a:latin typeface="Cambria Math" panose="02040503050406030204" pitchFamily="18" charset="0"/>
                            </a:rPr>
                            <a:t>a string</a:t>
                          </a:r>
                          <a:endParaRPr lang="zh-CN" altLang="en-US" sz="2400" dirty="0">
                            <a:latin typeface="Cambria Math" panose="02040503050406030204" pitchFamily="18" charset="0"/>
                          </a:endParaRPr>
                        </a:p>
                      </a:txBody>
                      <a:tcPr/>
                    </a:tc>
                    <a:tc>
                      <a:txBody>
                        <a:bodyPr/>
                        <a:lstStyle/>
                        <a:p>
                          <a:pPr algn="ctr"/>
                          <a:r>
                            <a:rPr lang="en-US" altLang="zh-CN" sz="2400" dirty="0">
                              <a:latin typeface="Cambria Math" panose="02040503050406030204" pitchFamily="18" charset="0"/>
                            </a:rPr>
                            <a:t>The parament is a string which is a name of a file. And the function will return the absolute path of the file.</a:t>
                          </a:r>
                          <a:endParaRPr lang="zh-CN" altLang="en-US" sz="2400" dirty="0">
                            <a:latin typeface="Cambria Math" panose="02040503050406030204" pitchFamily="18" charset="0"/>
                          </a:endParaRPr>
                        </a:p>
                      </a:txBody>
                      <a:tcPr/>
                    </a:tc>
                    <a:extLst>
                      <a:ext uri="{0D108BD9-81ED-4DB2-BD59-A6C34878D82A}">
                        <a16:rowId xmlns:a16="http://schemas.microsoft.com/office/drawing/2014/main" val="3857455698"/>
                      </a:ext>
                    </a:extLst>
                  </a:tr>
                  <a:tr h="822960">
                    <a:tc>
                      <a:txBody>
                        <a:bodyPr/>
                        <a:lstStyle/>
                        <a:p>
                          <a:endParaRPr lang="zh-CN"/>
                        </a:p>
                      </a:txBody>
                      <a:tcPr>
                        <a:blipFill>
                          <a:blip r:embed="rId3"/>
                          <a:stretch>
                            <a:fillRect l="-298" t="-352593" r="-441964" b="-161481"/>
                          </a:stretch>
                        </a:blipFill>
                      </a:tcPr>
                    </a:tc>
                    <a:tc>
                      <a:txBody>
                        <a:bodyPr/>
                        <a:lstStyle/>
                        <a:p>
                          <a:pPr algn="ctr"/>
                          <a:r>
                            <a:rPr lang="en-US" altLang="zh-CN" sz="2400" dirty="0" err="1">
                              <a:latin typeface="Cambria Math" panose="02040503050406030204" pitchFamily="18" charset="0"/>
                            </a:rPr>
                            <a:t>os</a:t>
                          </a:r>
                          <a:endParaRPr lang="zh-CN" altLang="en-US" sz="2400" dirty="0">
                            <a:latin typeface="Cambria Math" panose="02040503050406030204" pitchFamily="18" charset="0"/>
                          </a:endParaRPr>
                        </a:p>
                      </a:txBody>
                      <a:tcPr/>
                    </a:tc>
                    <a:tc>
                      <a:txBody>
                        <a:bodyPr/>
                        <a:lstStyle/>
                        <a:p>
                          <a:pPr algn="ctr"/>
                          <a:r>
                            <a:rPr lang="en-US" altLang="zh-CN" sz="2400" dirty="0">
                              <a:latin typeface="Cambria Math" panose="02040503050406030204" pitchFamily="18" charset="0"/>
                            </a:rPr>
                            <a:t>a string</a:t>
                          </a:r>
                          <a:endParaRPr lang="zh-CN" altLang="en-US" sz="2400" dirty="0">
                            <a:latin typeface="Cambria Math" panose="02040503050406030204" pitchFamily="18" charset="0"/>
                          </a:endParaRPr>
                        </a:p>
                      </a:txBody>
                      <a:tcPr/>
                    </a:tc>
                    <a:tc>
                      <a:txBody>
                        <a:bodyPr/>
                        <a:lstStyle/>
                        <a:p>
                          <a:pPr algn="ctr"/>
                          <a:r>
                            <a:rPr lang="en-US" altLang="zh-CN" sz="2400" dirty="0">
                              <a:latin typeface="Cambria Math" panose="02040503050406030204" pitchFamily="18" charset="0"/>
                            </a:rPr>
                            <a:t>The string is a command line, and function will run the command line.</a:t>
                          </a:r>
                        </a:p>
                      </a:txBody>
                      <a:tcPr/>
                    </a:tc>
                    <a:extLst>
                      <a:ext uri="{0D108BD9-81ED-4DB2-BD59-A6C34878D82A}">
                        <a16:rowId xmlns:a16="http://schemas.microsoft.com/office/drawing/2014/main" val="315256571"/>
                      </a:ext>
                    </a:extLst>
                  </a:tr>
                  <a:tr h="1188720">
                    <a:tc>
                      <a:txBody>
                        <a:bodyPr/>
                        <a:lstStyle/>
                        <a:p>
                          <a:endParaRPr lang="zh-CN"/>
                        </a:p>
                      </a:txBody>
                      <a:tcPr>
                        <a:blipFill>
                          <a:blip r:embed="rId3"/>
                          <a:stretch>
                            <a:fillRect l="-298" t="-313333" r="-441964" b="-11795"/>
                          </a:stretch>
                        </a:blipFill>
                      </a:tcPr>
                    </a:tc>
                    <a:tc>
                      <a:txBody>
                        <a:bodyPr/>
                        <a:lstStyle/>
                        <a:p>
                          <a:pPr algn="ctr"/>
                          <a:r>
                            <a:rPr lang="en-US" altLang="zh-CN" sz="2400" dirty="0" err="1">
                              <a:latin typeface="Cambria Math" panose="02040503050406030204" pitchFamily="18" charset="0"/>
                            </a:rPr>
                            <a:t>os</a:t>
                          </a:r>
                          <a:endParaRPr lang="zh-CN" altLang="en-US" sz="2400" dirty="0">
                            <a:latin typeface="Cambria Math" panose="02040503050406030204" pitchFamily="18" charset="0"/>
                          </a:endParaRPr>
                        </a:p>
                      </a:txBody>
                      <a:tcPr/>
                    </a:tc>
                    <a:tc>
                      <a:txBody>
                        <a:bodyPr/>
                        <a:lstStyle/>
                        <a:p>
                          <a:pPr algn="ctr"/>
                          <a:r>
                            <a:rPr lang="en-US" altLang="zh-CN" sz="2400" dirty="0">
                              <a:latin typeface="Cambria Math" panose="02040503050406030204" pitchFamily="18" charset="0"/>
                            </a:rPr>
                            <a:t>a string</a:t>
                          </a:r>
                          <a:endParaRPr lang="zh-CN" altLang="en-US" sz="2400" dirty="0">
                            <a:latin typeface="Cambria Math" panose="02040503050406030204" pitchFamily="18" charset="0"/>
                          </a:endParaRPr>
                        </a:p>
                      </a:txBody>
                      <a:tcPr/>
                    </a:tc>
                    <a:tc>
                      <a:txBody>
                        <a:bodyPr/>
                        <a:lstStyle/>
                        <a:p>
                          <a:pPr algn="ctr"/>
                          <a:r>
                            <a:rPr lang="en-US" altLang="zh-CN" sz="2400" dirty="0">
                              <a:latin typeface="Cambria Math" panose="02040503050406030204" pitchFamily="18" charset="0"/>
                            </a:rPr>
                            <a:t>The given the string is a absolute path of a folder. The function will change the working directory into the given path</a:t>
                          </a:r>
                        </a:p>
                      </a:txBody>
                      <a:tcPr/>
                    </a:tc>
                    <a:extLst>
                      <a:ext uri="{0D108BD9-81ED-4DB2-BD59-A6C34878D82A}">
                        <a16:rowId xmlns:a16="http://schemas.microsoft.com/office/drawing/2014/main" val="992932816"/>
                      </a:ext>
                    </a:extLst>
                  </a:tr>
                </a:tbl>
              </a:graphicData>
            </a:graphic>
          </p:graphicFrame>
        </mc:Fallback>
      </mc:AlternateContent>
      <p:sp>
        <p:nvSpPr>
          <p:cNvPr id="4" name="文本框 3">
            <a:extLst>
              <a:ext uri="{FF2B5EF4-FFF2-40B4-BE49-F238E27FC236}">
                <a16:creationId xmlns:a16="http://schemas.microsoft.com/office/drawing/2014/main" id="{3671413D-77F4-48F1-995C-0208684CE8BB}"/>
              </a:ext>
            </a:extLst>
          </p:cNvPr>
          <p:cNvSpPr txBox="1"/>
          <p:nvPr/>
        </p:nvSpPr>
        <p:spPr>
          <a:xfrm>
            <a:off x="458836" y="1137119"/>
            <a:ext cx="8420100" cy="461665"/>
          </a:xfrm>
          <a:prstGeom prst="rect">
            <a:avLst/>
          </a:prstGeom>
          <a:noFill/>
        </p:spPr>
        <p:txBody>
          <a:bodyPr wrap="square" rtlCol="0">
            <a:spAutoFit/>
          </a:bodyPr>
          <a:lstStyle/>
          <a:p>
            <a:r>
              <a:rPr lang="en-US" altLang="zh-CN" sz="2400" dirty="0">
                <a:latin typeface="Cambria Math" panose="02040503050406030204" pitchFamily="18" charset="0"/>
                <a:ea typeface="Cambria Math" panose="02040503050406030204" pitchFamily="18" charset="0"/>
              </a:rPr>
              <a:t>To realize the function, we might need the following functions</a:t>
            </a:r>
            <a:endParaRPr lang="zh-CN" altLang="en-US" sz="2400" dirty="0">
              <a:latin typeface="Cambria Math" panose="02040503050406030204" pitchFamily="18" charset="0"/>
            </a:endParaRPr>
          </a:p>
        </p:txBody>
      </p:sp>
    </p:spTree>
    <p:extLst>
      <p:ext uri="{BB962C8B-B14F-4D97-AF65-F5344CB8AC3E}">
        <p14:creationId xmlns:p14="http://schemas.microsoft.com/office/powerpoint/2010/main" val="11177242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48100-575D-45BE-92A3-F5135BB35EDB}"/>
              </a:ext>
            </a:extLst>
          </p:cNvPr>
          <p:cNvSpPr>
            <a:spLocks noGrp="1"/>
          </p:cNvSpPr>
          <p:nvPr>
            <p:ph type="title"/>
          </p:nvPr>
        </p:nvSpPr>
        <p:spPr/>
        <p:txBody>
          <a:bodyPr/>
          <a:lstStyle/>
          <a:p>
            <a:r>
              <a:rPr lang="en-US" altLang="zh-CN" dirty="0">
                <a:latin typeface="Consolas" panose="020B0609020204030204" pitchFamily="49" charset="0"/>
              </a:rPr>
              <a:t>Warnings</a:t>
            </a:r>
            <a:endParaRPr lang="zh-CN" altLang="en-US" dirty="0">
              <a:latin typeface="Consolas" panose="020B0609020204030204" pitchFamily="49" charset="0"/>
            </a:endParaRP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85A939C0-8313-447C-98D9-776B94E4CD2C}"/>
                  </a:ext>
                </a:extLst>
              </p:cNvPr>
              <p:cNvSpPr>
                <a:spLocks noGrp="1"/>
              </p:cNvSpPr>
              <p:nvPr>
                <p:ph idx="1"/>
              </p:nvPr>
            </p:nvSpPr>
            <p:spPr>
              <a:xfrm>
                <a:off x="1154954" y="2603500"/>
                <a:ext cx="9503521" cy="3416300"/>
              </a:xfrm>
            </p:spPr>
            <p:txBody>
              <a:bodyPr>
                <a:normAutofit/>
              </a:bodyPr>
              <a:lstStyle/>
              <a:p>
                <a:r>
                  <a:rPr lang="en-US" altLang="zh-CN" sz="3600" dirty="0">
                    <a:latin typeface="Cambria Math" panose="02040503050406030204" pitchFamily="18" charset="0"/>
                  </a:rPr>
                  <a:t>The code contains the command lines for </a:t>
                </a:r>
                <a14:m>
                  <m:oMath xmlns:m="http://schemas.openxmlformats.org/officeDocument/2006/math">
                    <m:r>
                      <m:rPr>
                        <m:sty m:val="p"/>
                      </m:rPr>
                      <a:rPr lang="en-US" altLang="zh-CN" sz="3600" b="0" i="0" smtClean="0">
                        <a:latin typeface="Cambria Math" panose="02040503050406030204" pitchFamily="18" charset="0"/>
                      </a:rPr>
                      <m:t>cmd</m:t>
                    </m:r>
                  </m:oMath>
                </a14:m>
                <a:r>
                  <a:rPr lang="en-US" altLang="zh-CN" sz="3600" dirty="0">
                    <a:latin typeface="Cambria Math" panose="02040503050406030204" pitchFamily="18" charset="0"/>
                  </a:rPr>
                  <a:t>, so please run all our projects on windows platforms. </a:t>
                </a:r>
              </a:p>
              <a:p>
                <a:r>
                  <a:rPr lang="en-US" altLang="zh-CN" sz="3600" dirty="0">
                    <a:latin typeface="Cambria Math" panose="02040503050406030204" pitchFamily="18" charset="0"/>
                  </a:rPr>
                  <a:t>Please make sure your computer is equipped with the module </a:t>
                </a:r>
                <a14:m>
                  <m:oMath xmlns:m="http://schemas.openxmlformats.org/officeDocument/2006/math">
                    <m:r>
                      <m:rPr>
                        <m:sty m:val="p"/>
                      </m:rPr>
                      <a:rPr lang="en-US" altLang="zh-CN" sz="3600" b="0" i="0" smtClean="0">
                        <a:latin typeface="Cambria Math" panose="02040503050406030204" pitchFamily="18" charset="0"/>
                      </a:rPr>
                      <m:t>pyqt</m:t>
                    </m:r>
                    <m:r>
                      <a:rPr lang="en-US" altLang="zh-CN" sz="3600" b="0" i="0" smtClean="0">
                        <a:latin typeface="Cambria Math" panose="02040503050406030204" pitchFamily="18" charset="0"/>
                      </a:rPr>
                      <m:t>5</m:t>
                    </m:r>
                  </m:oMath>
                </a14:m>
                <a:r>
                  <a:rPr lang="en-US" altLang="zh-CN" sz="3600" dirty="0">
                    <a:latin typeface="Cambria Math" panose="02040503050406030204" pitchFamily="18" charset="0"/>
                  </a:rPr>
                  <a:t> and </a:t>
                </a:r>
                <a14:m>
                  <m:oMath xmlns:m="http://schemas.openxmlformats.org/officeDocument/2006/math">
                    <m:r>
                      <m:rPr>
                        <m:sty m:val="p"/>
                      </m:rPr>
                      <a:rPr lang="en-US" altLang="zh-CN" sz="3600" b="0" i="0" smtClean="0">
                        <a:latin typeface="Cambria Math" panose="02040503050406030204" pitchFamily="18" charset="0"/>
                      </a:rPr>
                      <m:t>os</m:t>
                    </m:r>
                  </m:oMath>
                </a14:m>
                <a:endParaRPr lang="en-US" altLang="zh-CN" sz="3600" dirty="0">
                  <a:latin typeface="Cambria Math" panose="02040503050406030204" pitchFamily="18" charset="0"/>
                </a:endParaRPr>
              </a:p>
              <a:p>
                <a:endParaRPr lang="en-US" altLang="zh-CN" sz="3600" dirty="0">
                  <a:latin typeface="Cambria Math" panose="02040503050406030204" pitchFamily="18" charset="0"/>
                </a:endParaRPr>
              </a:p>
            </p:txBody>
          </p:sp>
        </mc:Choice>
        <mc:Fallback xmlns="">
          <p:sp>
            <p:nvSpPr>
              <p:cNvPr id="3" name="内容占位符 2">
                <a:extLst>
                  <a:ext uri="{FF2B5EF4-FFF2-40B4-BE49-F238E27FC236}">
                    <a16:creationId xmlns:a16="http://schemas.microsoft.com/office/drawing/2014/main" id="{85A939C0-8313-447C-98D9-776B94E4CD2C}"/>
                  </a:ext>
                </a:extLst>
              </p:cNvPr>
              <p:cNvSpPr>
                <a:spLocks noGrp="1" noRot="1" noChangeAspect="1" noMove="1" noResize="1" noEditPoints="1" noAdjustHandles="1" noChangeArrowheads="1" noChangeShapeType="1" noTextEdit="1"/>
              </p:cNvSpPr>
              <p:nvPr>
                <p:ph idx="1"/>
              </p:nvPr>
            </p:nvSpPr>
            <p:spPr>
              <a:xfrm>
                <a:off x="1154954" y="2603500"/>
                <a:ext cx="9503521" cy="3416300"/>
              </a:xfrm>
              <a:blipFill>
                <a:blip r:embed="rId2"/>
                <a:stretch>
                  <a:fillRect l="-1283" t="-2674" r="-404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1931983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49BD5598-12A9-46EF-B110-E560F83EB539}"/>
              </a:ext>
            </a:extLst>
          </p:cNvPr>
          <p:cNvPicPr>
            <a:picLocks noChangeAspect="1"/>
          </p:cNvPicPr>
          <p:nvPr/>
        </p:nvPicPr>
        <p:blipFill>
          <a:blip r:embed="rId2"/>
          <a:stretch>
            <a:fillRect/>
          </a:stretch>
        </p:blipFill>
        <p:spPr>
          <a:xfrm>
            <a:off x="986300" y="161925"/>
            <a:ext cx="9424526" cy="952583"/>
          </a:xfrm>
          <a:prstGeom prst="rect">
            <a:avLst/>
          </a:prstGeom>
        </p:spPr>
      </p:pic>
      <p:sp>
        <p:nvSpPr>
          <p:cNvPr id="8" name="文本框 7">
            <a:extLst>
              <a:ext uri="{FF2B5EF4-FFF2-40B4-BE49-F238E27FC236}">
                <a16:creationId xmlns:a16="http://schemas.microsoft.com/office/drawing/2014/main" id="{366D5962-F3A1-403D-ADF2-265264EFAECF}"/>
              </a:ext>
            </a:extLst>
          </p:cNvPr>
          <p:cNvSpPr txBox="1"/>
          <p:nvPr/>
        </p:nvSpPr>
        <p:spPr>
          <a:xfrm>
            <a:off x="1171575" y="268884"/>
            <a:ext cx="5508239" cy="523220"/>
          </a:xfrm>
          <a:prstGeom prst="rect">
            <a:avLst/>
          </a:prstGeom>
          <a:noFill/>
        </p:spPr>
        <p:txBody>
          <a:bodyPr wrap="none" rtlCol="0">
            <a:spAutoFit/>
          </a:bodyPr>
          <a:lstStyle/>
          <a:p>
            <a:r>
              <a:rPr lang="en-US" altLang="zh-CN" sz="2800" dirty="0">
                <a:solidFill>
                  <a:schemeClr val="bg1"/>
                </a:solidFill>
                <a:latin typeface="Consolas" panose="020B0609020204030204" pitchFamily="49" charset="0"/>
              </a:rPr>
              <a:t>Subtask II – Running Result</a:t>
            </a:r>
            <a:endParaRPr lang="zh-CN" altLang="en-US" sz="2800" dirty="0">
              <a:solidFill>
                <a:schemeClr val="bg1"/>
              </a:solidFill>
              <a:latin typeface="Consolas" panose="020B0609020204030204" pitchFamily="49" charset="0"/>
            </a:endParaRPr>
          </a:p>
        </p:txBody>
      </p:sp>
      <p:sp>
        <p:nvSpPr>
          <p:cNvPr id="2" name="文本框 1">
            <a:extLst>
              <a:ext uri="{FF2B5EF4-FFF2-40B4-BE49-F238E27FC236}">
                <a16:creationId xmlns:a16="http://schemas.microsoft.com/office/drawing/2014/main" id="{D603FBC6-F4EE-4AB0-B77C-0F8A4117FC1A}"/>
              </a:ext>
            </a:extLst>
          </p:cNvPr>
          <p:cNvSpPr txBox="1"/>
          <p:nvPr/>
        </p:nvSpPr>
        <p:spPr>
          <a:xfrm>
            <a:off x="986300" y="1114508"/>
            <a:ext cx="10100800" cy="1200329"/>
          </a:xfrm>
          <a:prstGeom prst="rect">
            <a:avLst/>
          </a:prstGeom>
          <a:noFill/>
        </p:spPr>
        <p:txBody>
          <a:bodyPr wrap="square" rtlCol="0">
            <a:spAutoFit/>
          </a:bodyPr>
          <a:lstStyle/>
          <a:p>
            <a:r>
              <a:rPr lang="en-US" altLang="zh-CN" sz="2400" dirty="0">
                <a:latin typeface="Cambria Math" panose="02040503050406030204" pitchFamily="18" charset="0"/>
                <a:ea typeface="Cambria Math" panose="02040503050406030204" pitchFamily="18" charset="0"/>
              </a:rPr>
              <a:t>Comparing with the original version, we have removed all the output of F1 and store then in a text file. Also, we print the running process on the screen which might make the user clear about how the program works</a:t>
            </a:r>
            <a:endParaRPr lang="zh-CN" altLang="en-US" sz="2400" dirty="0">
              <a:latin typeface="Cambria Math" panose="02040503050406030204" pitchFamily="18" charset="0"/>
            </a:endParaRPr>
          </a:p>
        </p:txBody>
      </p:sp>
      <p:pic>
        <p:nvPicPr>
          <p:cNvPr id="7" name="图片 6">
            <a:extLst>
              <a:ext uri="{FF2B5EF4-FFF2-40B4-BE49-F238E27FC236}">
                <a16:creationId xmlns:a16="http://schemas.microsoft.com/office/drawing/2014/main" id="{EA56C174-6244-4590-B930-6FA26ACD61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40845" y="2364521"/>
            <a:ext cx="7715436" cy="4331554"/>
          </a:xfrm>
          <a:prstGeom prst="rect">
            <a:avLst/>
          </a:prstGeom>
        </p:spPr>
      </p:pic>
    </p:spTree>
    <p:extLst>
      <p:ext uri="{BB962C8B-B14F-4D97-AF65-F5344CB8AC3E}">
        <p14:creationId xmlns:p14="http://schemas.microsoft.com/office/powerpoint/2010/main" val="35185337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49BD5598-12A9-46EF-B110-E560F83EB539}"/>
              </a:ext>
            </a:extLst>
          </p:cNvPr>
          <p:cNvPicPr>
            <a:picLocks noChangeAspect="1"/>
          </p:cNvPicPr>
          <p:nvPr/>
        </p:nvPicPr>
        <p:blipFill>
          <a:blip r:embed="rId2"/>
          <a:stretch>
            <a:fillRect/>
          </a:stretch>
        </p:blipFill>
        <p:spPr>
          <a:xfrm>
            <a:off x="986300" y="161925"/>
            <a:ext cx="9424526" cy="952583"/>
          </a:xfrm>
          <a:prstGeom prst="rect">
            <a:avLst/>
          </a:prstGeom>
        </p:spPr>
      </p:pic>
      <p:sp>
        <p:nvSpPr>
          <p:cNvPr id="8" name="文本框 7">
            <a:extLst>
              <a:ext uri="{FF2B5EF4-FFF2-40B4-BE49-F238E27FC236}">
                <a16:creationId xmlns:a16="http://schemas.microsoft.com/office/drawing/2014/main" id="{366D5962-F3A1-403D-ADF2-265264EFAECF}"/>
              </a:ext>
            </a:extLst>
          </p:cNvPr>
          <p:cNvSpPr txBox="1"/>
          <p:nvPr/>
        </p:nvSpPr>
        <p:spPr>
          <a:xfrm>
            <a:off x="1171575" y="268884"/>
            <a:ext cx="5508239" cy="523220"/>
          </a:xfrm>
          <a:prstGeom prst="rect">
            <a:avLst/>
          </a:prstGeom>
          <a:noFill/>
        </p:spPr>
        <p:txBody>
          <a:bodyPr wrap="none" rtlCol="0">
            <a:spAutoFit/>
          </a:bodyPr>
          <a:lstStyle/>
          <a:p>
            <a:r>
              <a:rPr lang="en-US" altLang="zh-CN" sz="2800" dirty="0">
                <a:solidFill>
                  <a:schemeClr val="bg1"/>
                </a:solidFill>
                <a:latin typeface="Consolas" panose="020B0609020204030204" pitchFamily="49" charset="0"/>
              </a:rPr>
              <a:t>Subtask II – Running Result</a:t>
            </a:r>
            <a:endParaRPr lang="zh-CN" altLang="en-US" sz="2800" dirty="0">
              <a:solidFill>
                <a:schemeClr val="bg1"/>
              </a:solidFill>
              <a:latin typeface="Consolas" panose="020B0609020204030204" pitchFamily="49" charset="0"/>
            </a:endParaRPr>
          </a:p>
        </p:txBody>
      </p:sp>
      <p:sp>
        <p:nvSpPr>
          <p:cNvPr id="2" name="文本框 1">
            <a:extLst>
              <a:ext uri="{FF2B5EF4-FFF2-40B4-BE49-F238E27FC236}">
                <a16:creationId xmlns:a16="http://schemas.microsoft.com/office/drawing/2014/main" id="{D603FBC6-F4EE-4AB0-B77C-0F8A4117FC1A}"/>
              </a:ext>
            </a:extLst>
          </p:cNvPr>
          <p:cNvSpPr txBox="1"/>
          <p:nvPr/>
        </p:nvSpPr>
        <p:spPr>
          <a:xfrm>
            <a:off x="986300" y="1114508"/>
            <a:ext cx="10100800" cy="830997"/>
          </a:xfrm>
          <a:prstGeom prst="rect">
            <a:avLst/>
          </a:prstGeom>
          <a:noFill/>
        </p:spPr>
        <p:txBody>
          <a:bodyPr wrap="square" rtlCol="0">
            <a:spAutoFit/>
          </a:bodyPr>
          <a:lstStyle/>
          <a:p>
            <a:r>
              <a:rPr lang="en-US" altLang="zh-CN" sz="2400" dirty="0">
                <a:latin typeface="Cambria Math" panose="02040503050406030204" pitchFamily="18" charset="0"/>
                <a:ea typeface="Cambria Math" panose="02040503050406030204" pitchFamily="18" charset="0"/>
              </a:rPr>
              <a:t>And</a:t>
            </a:r>
            <a:r>
              <a:rPr lang="zh-CN" altLang="en-US" sz="2400" dirty="0">
                <a:latin typeface="Cambria Math" panose="02040503050406030204" pitchFamily="18" charset="0"/>
                <a:ea typeface="Cambria Math" panose="02040503050406030204" pitchFamily="18" charset="0"/>
              </a:rPr>
              <a:t> </a:t>
            </a:r>
            <a:r>
              <a:rPr lang="en-US" altLang="zh-CN" sz="2400" dirty="0">
                <a:latin typeface="Cambria Math" panose="02040503050406030204" pitchFamily="18" charset="0"/>
                <a:ea typeface="Cambria Math" panose="02040503050406030204" pitchFamily="18" charset="0"/>
              </a:rPr>
              <a:t>all</a:t>
            </a:r>
            <a:r>
              <a:rPr lang="zh-CN" altLang="en-US" sz="2400" dirty="0">
                <a:latin typeface="Cambria Math" panose="02040503050406030204" pitchFamily="18" charset="0"/>
                <a:ea typeface="Cambria Math" panose="02040503050406030204" pitchFamily="18" charset="0"/>
              </a:rPr>
              <a:t> </a:t>
            </a:r>
            <a:r>
              <a:rPr lang="en-US" altLang="zh-CN" sz="2400" dirty="0">
                <a:latin typeface="Cambria Math" panose="02040503050406030204" pitchFamily="18" charset="0"/>
                <a:ea typeface="Cambria Math" panose="02040503050406030204" pitchFamily="18" charset="0"/>
              </a:rPr>
              <a:t>the</a:t>
            </a:r>
            <a:r>
              <a:rPr lang="zh-CN" altLang="en-US" sz="2400" dirty="0">
                <a:latin typeface="Cambria Math" panose="02040503050406030204" pitchFamily="18" charset="0"/>
                <a:ea typeface="Cambria Math" panose="02040503050406030204" pitchFamily="18" charset="0"/>
              </a:rPr>
              <a:t> </a:t>
            </a:r>
            <a:r>
              <a:rPr lang="en-US" altLang="zh-CN" sz="2400" dirty="0">
                <a:latin typeface="Cambria Math" panose="02040503050406030204" pitchFamily="18" charset="0"/>
                <a:ea typeface="Cambria Math" panose="02040503050406030204" pitchFamily="18" charset="0"/>
              </a:rPr>
              <a:t>result</a:t>
            </a:r>
            <a:r>
              <a:rPr lang="zh-CN" altLang="en-US" sz="2400" dirty="0">
                <a:latin typeface="Cambria Math" panose="02040503050406030204" pitchFamily="18" charset="0"/>
                <a:ea typeface="Cambria Math" panose="02040503050406030204" pitchFamily="18" charset="0"/>
              </a:rPr>
              <a:t> </a:t>
            </a:r>
            <a:r>
              <a:rPr lang="en-US" altLang="zh-CN" sz="2400" dirty="0">
                <a:latin typeface="Cambria Math" panose="02040503050406030204" pitchFamily="18" charset="0"/>
                <a:ea typeface="Cambria Math" panose="02040503050406030204" pitchFamily="18" charset="0"/>
              </a:rPr>
              <a:t>is stored in a text file, instead of showing them on the screen. You might find the report by </a:t>
            </a:r>
            <a:r>
              <a:rPr lang="en-US" altLang="zh-CN" sz="2400">
                <a:latin typeface="Cambria Math" panose="02040503050406030204" pitchFamily="18" charset="0"/>
                <a:ea typeface="Cambria Math" panose="02040503050406030204" pitchFamily="18" charset="0"/>
              </a:rPr>
              <a:t>the given path.</a:t>
            </a:r>
            <a:endParaRPr lang="zh-CN" altLang="en-US" sz="2400" dirty="0">
              <a:latin typeface="Cambria Math" panose="02040503050406030204" pitchFamily="18" charset="0"/>
            </a:endParaRPr>
          </a:p>
        </p:txBody>
      </p:sp>
      <p:pic>
        <p:nvPicPr>
          <p:cNvPr id="3" name="图片 2">
            <a:extLst>
              <a:ext uri="{FF2B5EF4-FFF2-40B4-BE49-F238E27FC236}">
                <a16:creationId xmlns:a16="http://schemas.microsoft.com/office/drawing/2014/main" id="{A9C22136-A675-4F81-B6DB-40C9E9070EF8}"/>
              </a:ext>
            </a:extLst>
          </p:cNvPr>
          <p:cNvPicPr>
            <a:picLocks noChangeAspect="1"/>
          </p:cNvPicPr>
          <p:nvPr/>
        </p:nvPicPr>
        <p:blipFill rotWithShape="1">
          <a:blip r:embed="rId3"/>
          <a:srcRect t="6592" r="424" b="8663"/>
          <a:stretch/>
        </p:blipFill>
        <p:spPr>
          <a:xfrm>
            <a:off x="1057275" y="2067091"/>
            <a:ext cx="9798016" cy="4690539"/>
          </a:xfrm>
          <a:prstGeom prst="rect">
            <a:avLst/>
          </a:prstGeom>
        </p:spPr>
      </p:pic>
    </p:spTree>
    <p:extLst>
      <p:ext uri="{BB962C8B-B14F-4D97-AF65-F5344CB8AC3E}">
        <p14:creationId xmlns:p14="http://schemas.microsoft.com/office/powerpoint/2010/main" val="11332708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49BD5598-12A9-46EF-B110-E560F83EB539}"/>
              </a:ext>
            </a:extLst>
          </p:cNvPr>
          <p:cNvPicPr>
            <a:picLocks noChangeAspect="1"/>
          </p:cNvPicPr>
          <p:nvPr/>
        </p:nvPicPr>
        <p:blipFill>
          <a:blip r:embed="rId2"/>
          <a:stretch>
            <a:fillRect/>
          </a:stretch>
        </p:blipFill>
        <p:spPr>
          <a:xfrm>
            <a:off x="986300" y="161925"/>
            <a:ext cx="9424526" cy="952583"/>
          </a:xfrm>
          <a:prstGeom prst="rect">
            <a:avLst/>
          </a:prstGeom>
        </p:spPr>
      </p:pic>
      <p:sp>
        <p:nvSpPr>
          <p:cNvPr id="8" name="文本框 7">
            <a:extLst>
              <a:ext uri="{FF2B5EF4-FFF2-40B4-BE49-F238E27FC236}">
                <a16:creationId xmlns:a16="http://schemas.microsoft.com/office/drawing/2014/main" id="{366D5962-F3A1-403D-ADF2-265264EFAECF}"/>
              </a:ext>
            </a:extLst>
          </p:cNvPr>
          <p:cNvSpPr txBox="1"/>
          <p:nvPr/>
        </p:nvSpPr>
        <p:spPr>
          <a:xfrm>
            <a:off x="1171575" y="268884"/>
            <a:ext cx="5508239" cy="523220"/>
          </a:xfrm>
          <a:prstGeom prst="rect">
            <a:avLst/>
          </a:prstGeom>
          <a:noFill/>
        </p:spPr>
        <p:txBody>
          <a:bodyPr wrap="none" rtlCol="0">
            <a:spAutoFit/>
          </a:bodyPr>
          <a:lstStyle/>
          <a:p>
            <a:r>
              <a:rPr lang="en-US" altLang="zh-CN" sz="2800" dirty="0">
                <a:solidFill>
                  <a:schemeClr val="bg1"/>
                </a:solidFill>
                <a:latin typeface="Consolas" panose="020B0609020204030204" pitchFamily="49" charset="0"/>
              </a:rPr>
              <a:t>Subtask II – Running Result</a:t>
            </a:r>
            <a:endParaRPr lang="zh-CN" altLang="en-US" sz="2800" dirty="0">
              <a:solidFill>
                <a:schemeClr val="bg1"/>
              </a:solidFill>
              <a:latin typeface="Consolas" panose="020B0609020204030204" pitchFamily="49" charset="0"/>
            </a:endParaRPr>
          </a:p>
        </p:txBody>
      </p:sp>
      <p:sp>
        <p:nvSpPr>
          <p:cNvPr id="3" name="文本框 2">
            <a:extLst>
              <a:ext uri="{FF2B5EF4-FFF2-40B4-BE49-F238E27FC236}">
                <a16:creationId xmlns:a16="http://schemas.microsoft.com/office/drawing/2014/main" id="{47D4AD1D-3ABC-43E7-A782-6B9F839DDF66}"/>
              </a:ext>
            </a:extLst>
          </p:cNvPr>
          <p:cNvSpPr txBox="1"/>
          <p:nvPr/>
        </p:nvSpPr>
        <p:spPr>
          <a:xfrm>
            <a:off x="986299" y="1014100"/>
            <a:ext cx="10110325" cy="523220"/>
          </a:xfrm>
          <a:prstGeom prst="rect">
            <a:avLst/>
          </a:prstGeom>
          <a:noFill/>
        </p:spPr>
        <p:txBody>
          <a:bodyPr wrap="square" rtlCol="0">
            <a:spAutoFit/>
          </a:bodyPr>
          <a:lstStyle/>
          <a:p>
            <a:r>
              <a:rPr lang="en-US" altLang="zh-CN" sz="2800" dirty="0">
                <a:latin typeface="Cambria Math" panose="02040503050406030204" pitchFamily="18" charset="0"/>
                <a:ea typeface="Cambria Math" panose="02040503050406030204" pitchFamily="18" charset="0"/>
              </a:rPr>
              <a:t>The following is the report:</a:t>
            </a:r>
            <a:endParaRPr lang="zh-CN" altLang="en-US" sz="2800" dirty="0">
              <a:latin typeface="Cambria Math" panose="02040503050406030204" pitchFamily="18" charset="0"/>
            </a:endParaRPr>
          </a:p>
        </p:txBody>
      </p:sp>
      <p:pic>
        <p:nvPicPr>
          <p:cNvPr id="5" name="图片 4">
            <a:extLst>
              <a:ext uri="{FF2B5EF4-FFF2-40B4-BE49-F238E27FC236}">
                <a16:creationId xmlns:a16="http://schemas.microsoft.com/office/drawing/2014/main" id="{1FEDB83C-432F-4682-8E31-9818948F86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6298" y="1537320"/>
            <a:ext cx="3355337" cy="4984489"/>
          </a:xfrm>
          <a:prstGeom prst="rect">
            <a:avLst/>
          </a:prstGeom>
        </p:spPr>
      </p:pic>
      <p:pic>
        <p:nvPicPr>
          <p:cNvPr id="10" name="图片 9">
            <a:extLst>
              <a:ext uri="{FF2B5EF4-FFF2-40B4-BE49-F238E27FC236}">
                <a16:creationId xmlns:a16="http://schemas.microsoft.com/office/drawing/2014/main" id="{FA9D8C3D-E53A-4D05-9594-E8F3160F7CF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10296" y="1537320"/>
            <a:ext cx="5280141" cy="4234495"/>
          </a:xfrm>
          <a:prstGeom prst="rect">
            <a:avLst/>
          </a:prstGeom>
        </p:spPr>
      </p:pic>
      <p:sp>
        <p:nvSpPr>
          <p:cNvPr id="11" name="文本框 10">
            <a:extLst>
              <a:ext uri="{FF2B5EF4-FFF2-40B4-BE49-F238E27FC236}">
                <a16:creationId xmlns:a16="http://schemas.microsoft.com/office/drawing/2014/main" id="{31746F1C-EA99-4FE3-9C0E-EE50F2E18994}"/>
              </a:ext>
            </a:extLst>
          </p:cNvPr>
          <p:cNvSpPr txBox="1"/>
          <p:nvPr/>
        </p:nvSpPr>
        <p:spPr>
          <a:xfrm>
            <a:off x="4238624" y="5762290"/>
            <a:ext cx="6857999" cy="1015663"/>
          </a:xfrm>
          <a:prstGeom prst="rect">
            <a:avLst/>
          </a:prstGeom>
          <a:noFill/>
        </p:spPr>
        <p:txBody>
          <a:bodyPr wrap="square" rtlCol="0">
            <a:spAutoFit/>
          </a:bodyPr>
          <a:lstStyle/>
          <a:p>
            <a:r>
              <a:rPr lang="en-US" altLang="zh-CN" sz="2000" dirty="0">
                <a:latin typeface="Cambria Math" panose="02040503050406030204" pitchFamily="18" charset="0"/>
                <a:ea typeface="Cambria Math" panose="02040503050406030204" pitchFamily="18" charset="0"/>
              </a:rPr>
              <a:t>But in fact, the result is no good. Because the feature vector is extracted from the whole picture, not the area of faces, so it might cause lots of mistakes.</a:t>
            </a:r>
            <a:endParaRPr lang="zh-CN" altLang="en-US" sz="2000" dirty="0">
              <a:latin typeface="Cambria Math" panose="02040503050406030204" pitchFamily="18" charset="0"/>
            </a:endParaRPr>
          </a:p>
        </p:txBody>
      </p:sp>
    </p:spTree>
    <p:extLst>
      <p:ext uri="{BB962C8B-B14F-4D97-AF65-F5344CB8AC3E}">
        <p14:creationId xmlns:p14="http://schemas.microsoft.com/office/powerpoint/2010/main" val="14986330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49BD5598-12A9-46EF-B110-E560F83EB539}"/>
              </a:ext>
            </a:extLst>
          </p:cNvPr>
          <p:cNvPicPr>
            <a:picLocks noChangeAspect="1"/>
          </p:cNvPicPr>
          <p:nvPr/>
        </p:nvPicPr>
        <p:blipFill>
          <a:blip r:embed="rId2"/>
          <a:stretch>
            <a:fillRect/>
          </a:stretch>
        </p:blipFill>
        <p:spPr>
          <a:xfrm>
            <a:off x="986300" y="161925"/>
            <a:ext cx="9424526" cy="952583"/>
          </a:xfrm>
          <a:prstGeom prst="rect">
            <a:avLst/>
          </a:prstGeom>
        </p:spPr>
      </p:pic>
      <p:sp>
        <p:nvSpPr>
          <p:cNvPr id="8" name="文本框 7">
            <a:extLst>
              <a:ext uri="{FF2B5EF4-FFF2-40B4-BE49-F238E27FC236}">
                <a16:creationId xmlns:a16="http://schemas.microsoft.com/office/drawing/2014/main" id="{366D5962-F3A1-403D-ADF2-265264EFAECF}"/>
              </a:ext>
            </a:extLst>
          </p:cNvPr>
          <p:cNvSpPr txBox="1"/>
          <p:nvPr/>
        </p:nvSpPr>
        <p:spPr>
          <a:xfrm>
            <a:off x="1171575" y="268884"/>
            <a:ext cx="6888424" cy="523220"/>
          </a:xfrm>
          <a:prstGeom prst="rect">
            <a:avLst/>
          </a:prstGeom>
          <a:noFill/>
        </p:spPr>
        <p:txBody>
          <a:bodyPr wrap="none" rtlCol="0">
            <a:spAutoFit/>
          </a:bodyPr>
          <a:lstStyle/>
          <a:p>
            <a:r>
              <a:rPr lang="en-US" altLang="zh-CN" sz="2800" dirty="0">
                <a:solidFill>
                  <a:schemeClr val="bg1"/>
                </a:solidFill>
                <a:latin typeface="Consolas" panose="020B0609020204030204" pitchFamily="49" charset="0"/>
              </a:rPr>
              <a:t>Subtask II – Questions and Answers</a:t>
            </a:r>
            <a:endParaRPr lang="zh-CN" altLang="en-US" sz="2800" dirty="0">
              <a:solidFill>
                <a:schemeClr val="bg1"/>
              </a:solidFill>
              <a:latin typeface="Consolas" panose="020B0609020204030204" pitchFamily="49" charset="0"/>
            </a:endParaRPr>
          </a:p>
        </p:txBody>
      </p:sp>
      <p:sp>
        <p:nvSpPr>
          <p:cNvPr id="3" name="文本框 2">
            <a:extLst>
              <a:ext uri="{FF2B5EF4-FFF2-40B4-BE49-F238E27FC236}">
                <a16:creationId xmlns:a16="http://schemas.microsoft.com/office/drawing/2014/main" id="{C31EBAE4-452C-4752-8AB1-CC2048145411}"/>
              </a:ext>
            </a:extLst>
          </p:cNvPr>
          <p:cNvSpPr txBox="1"/>
          <p:nvPr/>
        </p:nvSpPr>
        <p:spPr>
          <a:xfrm>
            <a:off x="986300" y="1166842"/>
            <a:ext cx="8853025" cy="5170646"/>
          </a:xfrm>
          <a:prstGeom prst="rect">
            <a:avLst/>
          </a:prstGeom>
          <a:noFill/>
        </p:spPr>
        <p:txBody>
          <a:bodyPr wrap="square" rtlCol="0">
            <a:spAutoFit/>
          </a:bodyPr>
          <a:lstStyle/>
          <a:p>
            <a:r>
              <a:rPr lang="en-US" altLang="zh-CN" sz="3000" dirty="0">
                <a:latin typeface="Cambria Math" panose="02040503050406030204" pitchFamily="18" charset="0"/>
                <a:ea typeface="Cambria Math" panose="02040503050406030204" pitchFamily="18" charset="0"/>
              </a:rPr>
              <a:t>What is training dataset? What is test dataset?</a:t>
            </a:r>
          </a:p>
          <a:p>
            <a:endParaRPr lang="en-US" altLang="zh-CN" sz="3000" dirty="0">
              <a:latin typeface="Cambria Math" panose="02040503050406030204" pitchFamily="18" charset="0"/>
              <a:ea typeface="Cambria Math" panose="02040503050406030204" pitchFamily="18" charset="0"/>
            </a:endParaRPr>
          </a:p>
          <a:p>
            <a:r>
              <a:rPr lang="en-US" altLang="zh-CN" sz="3000" dirty="0">
                <a:latin typeface="Cambria Math" panose="02040503050406030204" pitchFamily="18" charset="0"/>
                <a:ea typeface="Cambria Math" panose="02040503050406030204" pitchFamily="18" charset="0"/>
              </a:rPr>
              <a:t>Sol: training dataset is a set of data with labels, the label will be considered as a stander and help to adjust the parameters while training  the SVM. The test dataset is also a set of data with labels. But the labels will not change the parameters of a SVM. It’s used to test the accuracy of the SVM model and the labels are just used for statistics and to value the SVM model.</a:t>
            </a:r>
          </a:p>
          <a:p>
            <a:endParaRPr lang="en-US" altLang="zh-CN" sz="3000" dirty="0">
              <a:latin typeface="Cambria Math" panose="02040503050406030204" pitchFamily="18" charset="0"/>
              <a:ea typeface="Cambria Math" panose="02040503050406030204" pitchFamily="18" charset="0"/>
            </a:endParaRPr>
          </a:p>
        </p:txBody>
      </p:sp>
    </p:spTree>
    <p:extLst>
      <p:ext uri="{BB962C8B-B14F-4D97-AF65-F5344CB8AC3E}">
        <p14:creationId xmlns:p14="http://schemas.microsoft.com/office/powerpoint/2010/main" val="39121555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49BD5598-12A9-46EF-B110-E560F83EB539}"/>
              </a:ext>
            </a:extLst>
          </p:cNvPr>
          <p:cNvPicPr>
            <a:picLocks noChangeAspect="1"/>
          </p:cNvPicPr>
          <p:nvPr/>
        </p:nvPicPr>
        <p:blipFill>
          <a:blip r:embed="rId2"/>
          <a:stretch>
            <a:fillRect/>
          </a:stretch>
        </p:blipFill>
        <p:spPr>
          <a:xfrm>
            <a:off x="986300" y="161925"/>
            <a:ext cx="9424526" cy="952583"/>
          </a:xfrm>
          <a:prstGeom prst="rect">
            <a:avLst/>
          </a:prstGeom>
        </p:spPr>
      </p:pic>
      <p:sp>
        <p:nvSpPr>
          <p:cNvPr id="8" name="文本框 7">
            <a:extLst>
              <a:ext uri="{FF2B5EF4-FFF2-40B4-BE49-F238E27FC236}">
                <a16:creationId xmlns:a16="http://schemas.microsoft.com/office/drawing/2014/main" id="{366D5962-F3A1-403D-ADF2-265264EFAECF}"/>
              </a:ext>
            </a:extLst>
          </p:cNvPr>
          <p:cNvSpPr txBox="1"/>
          <p:nvPr/>
        </p:nvSpPr>
        <p:spPr>
          <a:xfrm>
            <a:off x="1171575" y="268884"/>
            <a:ext cx="6888424" cy="523220"/>
          </a:xfrm>
          <a:prstGeom prst="rect">
            <a:avLst/>
          </a:prstGeom>
          <a:noFill/>
        </p:spPr>
        <p:txBody>
          <a:bodyPr wrap="none" rtlCol="0">
            <a:spAutoFit/>
          </a:bodyPr>
          <a:lstStyle/>
          <a:p>
            <a:r>
              <a:rPr lang="en-US" altLang="zh-CN" sz="2800" dirty="0">
                <a:solidFill>
                  <a:schemeClr val="bg1"/>
                </a:solidFill>
                <a:latin typeface="Consolas" panose="020B0609020204030204" pitchFamily="49" charset="0"/>
              </a:rPr>
              <a:t>Subtask II – Questions and Answers</a:t>
            </a:r>
            <a:endParaRPr lang="zh-CN" altLang="en-US" sz="2800" dirty="0">
              <a:solidFill>
                <a:schemeClr val="bg1"/>
              </a:solidFill>
              <a:latin typeface="Consolas" panose="020B0609020204030204" pitchFamily="49" charset="0"/>
            </a:endParaRPr>
          </a:p>
        </p:txBody>
      </p:sp>
      <p:sp>
        <p:nvSpPr>
          <p:cNvPr id="3" name="文本框 2">
            <a:extLst>
              <a:ext uri="{FF2B5EF4-FFF2-40B4-BE49-F238E27FC236}">
                <a16:creationId xmlns:a16="http://schemas.microsoft.com/office/drawing/2014/main" id="{C31EBAE4-452C-4752-8AB1-CC2048145411}"/>
              </a:ext>
            </a:extLst>
          </p:cNvPr>
          <p:cNvSpPr txBox="1"/>
          <p:nvPr/>
        </p:nvSpPr>
        <p:spPr>
          <a:xfrm>
            <a:off x="986300" y="1166842"/>
            <a:ext cx="9710275" cy="4832092"/>
          </a:xfrm>
          <a:prstGeom prst="rect">
            <a:avLst/>
          </a:prstGeom>
          <a:noFill/>
        </p:spPr>
        <p:txBody>
          <a:bodyPr wrap="square" rtlCol="0">
            <a:spAutoFit/>
          </a:bodyPr>
          <a:lstStyle/>
          <a:p>
            <a:r>
              <a:rPr lang="en-US" altLang="zh-CN" sz="2800" dirty="0">
                <a:latin typeface="Cambria Math" panose="02040503050406030204" pitchFamily="18" charset="0"/>
                <a:ea typeface="Cambria Math" panose="02040503050406030204" pitchFamily="18" charset="0"/>
              </a:rPr>
              <a:t>What is the feature of an image?</a:t>
            </a:r>
          </a:p>
          <a:p>
            <a:endParaRPr lang="en-US" altLang="zh-CN" sz="2800" dirty="0">
              <a:latin typeface="Cambria Math" panose="02040503050406030204" pitchFamily="18" charset="0"/>
              <a:ea typeface="Cambria Math" panose="02040503050406030204" pitchFamily="18" charset="0"/>
            </a:endParaRPr>
          </a:p>
          <a:p>
            <a:r>
              <a:rPr lang="en-US" altLang="zh-CN" sz="2800" dirty="0">
                <a:latin typeface="Cambria Math" panose="02040503050406030204" pitchFamily="18" charset="0"/>
                <a:ea typeface="Cambria Math" panose="02040503050406030204" pitchFamily="18" charset="0"/>
              </a:rPr>
              <a:t>Sol: the feature of a image represent the characteristics of the image in some respects, such as colors, Image gradient or textures.  For example, to get the characteristic of texture, people use LBP. It works on the gray level image. The computer divide the image into several parts and get the LBP values of each part by comparing the values of some points in the area. Then it draw a  histogram of the appearance frequency of every LBP values and get the feature vectors by concatenating the histogram.</a:t>
            </a:r>
          </a:p>
        </p:txBody>
      </p:sp>
    </p:spTree>
    <p:extLst>
      <p:ext uri="{BB962C8B-B14F-4D97-AF65-F5344CB8AC3E}">
        <p14:creationId xmlns:p14="http://schemas.microsoft.com/office/powerpoint/2010/main" val="9747097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49BD5598-12A9-46EF-B110-E560F83EB539}"/>
              </a:ext>
            </a:extLst>
          </p:cNvPr>
          <p:cNvPicPr>
            <a:picLocks noChangeAspect="1"/>
          </p:cNvPicPr>
          <p:nvPr/>
        </p:nvPicPr>
        <p:blipFill>
          <a:blip r:embed="rId2"/>
          <a:stretch>
            <a:fillRect/>
          </a:stretch>
        </p:blipFill>
        <p:spPr>
          <a:xfrm>
            <a:off x="986300" y="161925"/>
            <a:ext cx="9424526" cy="952583"/>
          </a:xfrm>
          <a:prstGeom prst="rect">
            <a:avLst/>
          </a:prstGeom>
        </p:spPr>
      </p:pic>
      <p:sp>
        <p:nvSpPr>
          <p:cNvPr id="8" name="文本框 7">
            <a:extLst>
              <a:ext uri="{FF2B5EF4-FFF2-40B4-BE49-F238E27FC236}">
                <a16:creationId xmlns:a16="http://schemas.microsoft.com/office/drawing/2014/main" id="{366D5962-F3A1-403D-ADF2-265264EFAECF}"/>
              </a:ext>
            </a:extLst>
          </p:cNvPr>
          <p:cNvSpPr txBox="1"/>
          <p:nvPr/>
        </p:nvSpPr>
        <p:spPr>
          <a:xfrm>
            <a:off x="1171575" y="268884"/>
            <a:ext cx="6888424" cy="523220"/>
          </a:xfrm>
          <a:prstGeom prst="rect">
            <a:avLst/>
          </a:prstGeom>
          <a:noFill/>
        </p:spPr>
        <p:txBody>
          <a:bodyPr wrap="none" rtlCol="0">
            <a:spAutoFit/>
          </a:bodyPr>
          <a:lstStyle/>
          <a:p>
            <a:r>
              <a:rPr lang="en-US" altLang="zh-CN" sz="2800" dirty="0">
                <a:solidFill>
                  <a:schemeClr val="bg1"/>
                </a:solidFill>
                <a:latin typeface="Consolas" panose="020B0609020204030204" pitchFamily="49" charset="0"/>
              </a:rPr>
              <a:t>Subtask II – Questions and Answers</a:t>
            </a:r>
            <a:endParaRPr lang="zh-CN" altLang="en-US" sz="2800" dirty="0">
              <a:solidFill>
                <a:schemeClr val="bg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C31EBAE4-452C-4752-8AB1-CC2048145411}"/>
                  </a:ext>
                </a:extLst>
              </p:cNvPr>
              <p:cNvSpPr txBox="1"/>
              <p:nvPr/>
            </p:nvSpPr>
            <p:spPr>
              <a:xfrm>
                <a:off x="986300" y="1185634"/>
                <a:ext cx="10024600" cy="4689297"/>
              </a:xfrm>
              <a:prstGeom prst="rect">
                <a:avLst/>
              </a:prstGeom>
              <a:noFill/>
            </p:spPr>
            <p:txBody>
              <a:bodyPr wrap="square" rtlCol="0">
                <a:spAutoFit/>
              </a:bodyPr>
              <a:lstStyle/>
              <a:p>
                <a:r>
                  <a:rPr lang="en-US" altLang="zh-CN" sz="2600" dirty="0">
                    <a:latin typeface="Cambria Math" panose="02040503050406030204" pitchFamily="18" charset="0"/>
                    <a:ea typeface="Cambria Math" panose="02040503050406030204" pitchFamily="18" charset="0"/>
                  </a:rPr>
                  <a:t>How to train SVM?</a:t>
                </a:r>
              </a:p>
              <a:p>
                <a:endParaRPr lang="en-US" altLang="zh-CN" sz="2600" dirty="0">
                  <a:latin typeface="Cambria Math" panose="02040503050406030204" pitchFamily="18" charset="0"/>
                  <a:ea typeface="Cambria Math" panose="02040503050406030204" pitchFamily="18" charset="0"/>
                </a:endParaRPr>
              </a:p>
              <a:p>
                <a:r>
                  <a:rPr lang="en-US" altLang="zh-CN" sz="2600" dirty="0">
                    <a:latin typeface="Cambria Math" panose="02040503050406030204" pitchFamily="18" charset="0"/>
                    <a:ea typeface="Cambria Math" panose="02040503050406030204" pitchFamily="18" charset="0"/>
                  </a:rPr>
                  <a:t>Sol: We use 9 of the 10 given data groups as the training </a:t>
                </a:r>
                <a:r>
                  <a:rPr lang="en-US" altLang="zh-CN" sz="2600" dirty="0" err="1">
                    <a:latin typeface="Cambria Math" panose="02040503050406030204" pitchFamily="18" charset="0"/>
                    <a:ea typeface="Cambria Math" panose="02040503050406030204" pitchFamily="18" charset="0"/>
                  </a:rPr>
                  <a:t>datas</a:t>
                </a:r>
                <a:r>
                  <a:rPr lang="en-US" altLang="zh-CN" sz="2600" dirty="0">
                    <a:latin typeface="Cambria Math" panose="02040503050406030204" pitchFamily="18" charset="0"/>
                    <a:ea typeface="Cambria Math" panose="02040503050406030204" pitchFamily="18" charset="0"/>
                  </a:rPr>
                  <a:t> to train the SVM classifier.</a:t>
                </a:r>
              </a:p>
              <a:p>
                <a:r>
                  <a:rPr lang="en-US" altLang="zh-CN" sz="2600" dirty="0">
                    <a:latin typeface="Cambria Math" panose="02040503050406030204" pitchFamily="18" charset="0"/>
                    <a:ea typeface="Cambria Math" panose="02040503050406030204" pitchFamily="18" charset="0"/>
                  </a:rPr>
                  <a:t>The training dataset can be expressed as:</a:t>
                </a:r>
              </a:p>
              <a:p>
                <a:r>
                  <a:rPr lang="en-US" altLang="zh-CN" sz="2600" dirty="0">
                    <a:latin typeface="Cambria Math" panose="02040503050406030204" pitchFamily="18" charset="0"/>
                    <a:ea typeface="Cambria Math" panose="02040503050406030204" pitchFamily="18" charset="0"/>
                  </a:rPr>
                  <a:t>  </a:t>
                </a:r>
                <a14:m>
                  <m:oMath xmlns:m="http://schemas.openxmlformats.org/officeDocument/2006/math">
                    <m:d>
                      <m:dPr>
                        <m:ctrlPr>
                          <a:rPr lang="en-US" altLang="zh-CN" sz="2600" i="1">
                            <a:latin typeface="Cambria Math" panose="02040503050406030204" pitchFamily="18" charset="0"/>
                            <a:ea typeface="Cambria Math" panose="02040503050406030204" pitchFamily="18" charset="0"/>
                          </a:rPr>
                        </m:ctrlPr>
                      </m:dPr>
                      <m:e>
                        <m:sSub>
                          <m:sSubPr>
                            <m:ctrlPr>
                              <a:rPr lang="en-US" altLang="zh-CN" sz="2600" b="1" i="1">
                                <a:latin typeface="Cambria Math" panose="02040503050406030204" pitchFamily="18" charset="0"/>
                                <a:ea typeface="Cambria Math" panose="02040503050406030204" pitchFamily="18" charset="0"/>
                              </a:rPr>
                            </m:ctrlPr>
                          </m:sSubPr>
                          <m:e>
                            <m:r>
                              <a:rPr lang="en-US" altLang="zh-CN" sz="2600" b="1" i="1">
                                <a:latin typeface="Cambria Math" panose="02040503050406030204" pitchFamily="18" charset="0"/>
                                <a:ea typeface="Cambria Math" panose="02040503050406030204" pitchFamily="18" charset="0"/>
                              </a:rPr>
                              <m:t>𝒙</m:t>
                            </m:r>
                          </m:e>
                          <m:sub>
                            <m:r>
                              <a:rPr lang="en-US" altLang="zh-CN" sz="2600" b="1" i="1">
                                <a:latin typeface="Cambria Math" panose="02040503050406030204" pitchFamily="18" charset="0"/>
                                <a:ea typeface="Cambria Math" panose="02040503050406030204" pitchFamily="18" charset="0"/>
                              </a:rPr>
                              <m:t>𝟏</m:t>
                            </m:r>
                          </m:sub>
                        </m:sSub>
                        <m:r>
                          <a:rPr lang="en-US" altLang="zh-CN" sz="2600" i="1">
                            <a:latin typeface="Cambria Math" panose="02040503050406030204" pitchFamily="18" charset="0"/>
                            <a:ea typeface="Cambria Math" panose="02040503050406030204" pitchFamily="18" charset="0"/>
                          </a:rPr>
                          <m:t>,</m:t>
                        </m:r>
                        <m:sSub>
                          <m:sSubPr>
                            <m:ctrlPr>
                              <a:rPr lang="en-US" altLang="zh-CN" sz="2600" i="1">
                                <a:latin typeface="Cambria Math" panose="02040503050406030204" pitchFamily="18" charset="0"/>
                                <a:ea typeface="Cambria Math" panose="02040503050406030204" pitchFamily="18" charset="0"/>
                              </a:rPr>
                            </m:ctrlPr>
                          </m:sSubPr>
                          <m:e>
                            <m:r>
                              <a:rPr lang="en-US" altLang="zh-CN" sz="2600" i="1">
                                <a:latin typeface="Cambria Math" panose="02040503050406030204" pitchFamily="18" charset="0"/>
                                <a:ea typeface="Cambria Math" panose="02040503050406030204" pitchFamily="18" charset="0"/>
                              </a:rPr>
                              <m:t>𝑦</m:t>
                            </m:r>
                          </m:e>
                          <m:sub>
                            <m:r>
                              <a:rPr lang="en-US" altLang="zh-CN" sz="2600" i="1">
                                <a:latin typeface="Cambria Math" panose="02040503050406030204" pitchFamily="18" charset="0"/>
                                <a:ea typeface="Cambria Math" panose="02040503050406030204" pitchFamily="18" charset="0"/>
                              </a:rPr>
                              <m:t>1</m:t>
                            </m:r>
                          </m:sub>
                        </m:sSub>
                      </m:e>
                    </m:d>
                    <m:r>
                      <a:rPr lang="en-US" altLang="zh-CN" sz="2600" i="1">
                        <a:latin typeface="Cambria Math" panose="02040503050406030204" pitchFamily="18" charset="0"/>
                        <a:ea typeface="Cambria Math" panose="02040503050406030204" pitchFamily="18" charset="0"/>
                      </a:rPr>
                      <m:t>,</m:t>
                    </m:r>
                    <m:d>
                      <m:dPr>
                        <m:ctrlPr>
                          <a:rPr lang="en-US" altLang="zh-CN" sz="2600" i="1">
                            <a:latin typeface="Cambria Math" panose="02040503050406030204" pitchFamily="18" charset="0"/>
                            <a:ea typeface="Cambria Math" panose="02040503050406030204" pitchFamily="18" charset="0"/>
                          </a:rPr>
                        </m:ctrlPr>
                      </m:dPr>
                      <m:e>
                        <m:sSub>
                          <m:sSubPr>
                            <m:ctrlPr>
                              <a:rPr lang="en-US" altLang="zh-CN" sz="2600" b="1" i="1">
                                <a:latin typeface="Cambria Math" panose="02040503050406030204" pitchFamily="18" charset="0"/>
                                <a:ea typeface="Cambria Math" panose="02040503050406030204" pitchFamily="18" charset="0"/>
                              </a:rPr>
                            </m:ctrlPr>
                          </m:sSubPr>
                          <m:e>
                            <m:r>
                              <a:rPr lang="en-US" altLang="zh-CN" sz="2600" b="1" i="1">
                                <a:latin typeface="Cambria Math" panose="02040503050406030204" pitchFamily="18" charset="0"/>
                                <a:ea typeface="Cambria Math" panose="02040503050406030204" pitchFamily="18" charset="0"/>
                              </a:rPr>
                              <m:t>𝒙</m:t>
                            </m:r>
                          </m:e>
                          <m:sub>
                            <m:r>
                              <a:rPr lang="en-US" altLang="zh-CN" sz="2600" b="1" i="1">
                                <a:latin typeface="Cambria Math" panose="02040503050406030204" pitchFamily="18" charset="0"/>
                                <a:ea typeface="Cambria Math" panose="02040503050406030204" pitchFamily="18" charset="0"/>
                              </a:rPr>
                              <m:t>𝟐</m:t>
                            </m:r>
                          </m:sub>
                        </m:sSub>
                        <m:r>
                          <a:rPr lang="en-US" altLang="zh-CN" sz="2600" i="1">
                            <a:latin typeface="Cambria Math" panose="02040503050406030204" pitchFamily="18" charset="0"/>
                            <a:ea typeface="Cambria Math" panose="02040503050406030204" pitchFamily="18" charset="0"/>
                          </a:rPr>
                          <m:t>,</m:t>
                        </m:r>
                        <m:sSub>
                          <m:sSubPr>
                            <m:ctrlPr>
                              <a:rPr lang="en-US" altLang="zh-CN" sz="2600" i="1">
                                <a:latin typeface="Cambria Math" panose="02040503050406030204" pitchFamily="18" charset="0"/>
                                <a:ea typeface="Cambria Math" panose="02040503050406030204" pitchFamily="18" charset="0"/>
                              </a:rPr>
                            </m:ctrlPr>
                          </m:sSubPr>
                          <m:e>
                            <m:r>
                              <a:rPr lang="en-US" altLang="zh-CN" sz="2600" i="1">
                                <a:latin typeface="Cambria Math" panose="02040503050406030204" pitchFamily="18" charset="0"/>
                                <a:ea typeface="Cambria Math" panose="02040503050406030204" pitchFamily="18" charset="0"/>
                              </a:rPr>
                              <m:t>𝑦</m:t>
                            </m:r>
                          </m:e>
                          <m:sub>
                            <m:r>
                              <a:rPr lang="en-US" altLang="zh-CN" sz="2600" i="1">
                                <a:latin typeface="Cambria Math" panose="02040503050406030204" pitchFamily="18" charset="0"/>
                                <a:ea typeface="Cambria Math" panose="02040503050406030204" pitchFamily="18" charset="0"/>
                              </a:rPr>
                              <m:t>2</m:t>
                            </m:r>
                          </m:sub>
                        </m:sSub>
                      </m:e>
                    </m:d>
                    <m:r>
                      <a:rPr lang="en-US" altLang="zh-CN" sz="2600" i="1">
                        <a:latin typeface="Cambria Math" panose="02040503050406030204" pitchFamily="18" charset="0"/>
                        <a:ea typeface="Cambria Math" panose="02040503050406030204" pitchFamily="18" charset="0"/>
                      </a:rPr>
                      <m:t>,…,</m:t>
                    </m:r>
                    <m:d>
                      <m:dPr>
                        <m:ctrlPr>
                          <a:rPr lang="en-US" altLang="zh-CN" sz="2600" b="1" i="1">
                            <a:latin typeface="Cambria Math" panose="02040503050406030204" pitchFamily="18" charset="0"/>
                            <a:ea typeface="Cambria Math" panose="02040503050406030204" pitchFamily="18" charset="0"/>
                          </a:rPr>
                        </m:ctrlPr>
                      </m:dPr>
                      <m:e>
                        <m:sSub>
                          <m:sSubPr>
                            <m:ctrlPr>
                              <a:rPr lang="en-US" altLang="zh-CN" sz="2600" b="1" i="1">
                                <a:latin typeface="Cambria Math" panose="02040503050406030204" pitchFamily="18" charset="0"/>
                                <a:ea typeface="Cambria Math" panose="02040503050406030204" pitchFamily="18" charset="0"/>
                              </a:rPr>
                            </m:ctrlPr>
                          </m:sSubPr>
                          <m:e>
                            <m:r>
                              <a:rPr lang="en-US" altLang="zh-CN" sz="2600" b="1" i="1">
                                <a:latin typeface="Cambria Math" panose="02040503050406030204" pitchFamily="18" charset="0"/>
                                <a:ea typeface="Cambria Math" panose="02040503050406030204" pitchFamily="18" charset="0"/>
                              </a:rPr>
                              <m:t>𝒙</m:t>
                            </m:r>
                          </m:e>
                          <m:sub>
                            <m:r>
                              <a:rPr lang="en-US" altLang="zh-CN" sz="2600" b="1" i="1">
                                <a:latin typeface="Cambria Math" panose="02040503050406030204" pitchFamily="18" charset="0"/>
                                <a:ea typeface="Cambria Math" panose="02040503050406030204" pitchFamily="18" charset="0"/>
                              </a:rPr>
                              <m:t>𝒏</m:t>
                            </m:r>
                          </m:sub>
                        </m:sSub>
                        <m:r>
                          <a:rPr lang="en-US" altLang="zh-CN" sz="2600" i="1">
                            <a:latin typeface="Cambria Math" panose="02040503050406030204" pitchFamily="18" charset="0"/>
                            <a:ea typeface="Cambria Math" panose="02040503050406030204" pitchFamily="18" charset="0"/>
                          </a:rPr>
                          <m:t>,</m:t>
                        </m:r>
                        <m:sSub>
                          <m:sSubPr>
                            <m:ctrlPr>
                              <a:rPr lang="en-US" altLang="zh-CN" sz="2600" i="1">
                                <a:latin typeface="Cambria Math" panose="02040503050406030204" pitchFamily="18" charset="0"/>
                                <a:ea typeface="Cambria Math" panose="02040503050406030204" pitchFamily="18" charset="0"/>
                              </a:rPr>
                            </m:ctrlPr>
                          </m:sSubPr>
                          <m:e>
                            <m:r>
                              <a:rPr lang="en-US" altLang="zh-CN" sz="2600" i="1">
                                <a:latin typeface="Cambria Math" panose="02040503050406030204" pitchFamily="18" charset="0"/>
                                <a:ea typeface="Cambria Math" panose="02040503050406030204" pitchFamily="18" charset="0"/>
                              </a:rPr>
                              <m:t>𝑦</m:t>
                            </m:r>
                          </m:e>
                          <m:sub>
                            <m:r>
                              <a:rPr lang="en-US" altLang="zh-CN" sz="2600" i="1">
                                <a:latin typeface="Cambria Math" panose="02040503050406030204" pitchFamily="18" charset="0"/>
                                <a:ea typeface="Cambria Math" panose="02040503050406030204" pitchFamily="18" charset="0"/>
                              </a:rPr>
                              <m:t>𝑛</m:t>
                            </m:r>
                          </m:sub>
                        </m:sSub>
                      </m:e>
                    </m:d>
                    <m:r>
                      <a:rPr lang="en-US" altLang="zh-CN" sz="2600" i="1">
                        <a:latin typeface="Cambria Math" panose="02040503050406030204" pitchFamily="18" charset="0"/>
                        <a:ea typeface="Cambria Math" panose="02040503050406030204" pitchFamily="18" charset="0"/>
                      </a:rPr>
                      <m:t> </m:t>
                    </m:r>
                    <m:r>
                      <m:rPr>
                        <m:sty m:val="p"/>
                      </m:rPr>
                      <a:rPr lang="en-US" altLang="zh-CN" sz="2600" i="0">
                        <a:latin typeface="Cambria Math" panose="02040503050406030204" pitchFamily="18" charset="0"/>
                        <a:ea typeface="Cambria Math" panose="02040503050406030204" pitchFamily="18" charset="0"/>
                      </a:rPr>
                      <m:t>where</m:t>
                    </m:r>
                    <m:r>
                      <a:rPr lang="en-US" altLang="zh-CN" sz="2600" i="0">
                        <a:latin typeface="Cambria Math" panose="02040503050406030204" pitchFamily="18" charset="0"/>
                        <a:ea typeface="Cambria Math" panose="02040503050406030204" pitchFamily="18" charset="0"/>
                      </a:rPr>
                      <m:t> </m:t>
                    </m:r>
                    <m:r>
                      <m:rPr>
                        <m:sty m:val="p"/>
                      </m:rPr>
                      <a:rPr lang="en-US" altLang="zh-CN" sz="2600" i="0">
                        <a:latin typeface="Cambria Math" panose="02040503050406030204" pitchFamily="18" charset="0"/>
                        <a:ea typeface="Cambria Math" panose="02040503050406030204" pitchFamily="18" charset="0"/>
                      </a:rPr>
                      <m:t>n</m:t>
                    </m:r>
                    <m:r>
                      <a:rPr lang="en-US" altLang="zh-CN" sz="2600" i="0">
                        <a:latin typeface="Cambria Math" panose="02040503050406030204" pitchFamily="18" charset="0"/>
                        <a:ea typeface="Cambria Math" panose="02040503050406030204" pitchFamily="18" charset="0"/>
                      </a:rPr>
                      <m:t> </m:t>
                    </m:r>
                    <m:sSub>
                      <m:sSubPr>
                        <m:ctrlPr>
                          <a:rPr lang="en-US" altLang="zh-CN" sz="2600" b="1" i="1">
                            <a:latin typeface="Cambria Math" panose="02040503050406030204" pitchFamily="18" charset="0"/>
                            <a:ea typeface="Cambria Math" panose="02040503050406030204" pitchFamily="18" charset="0"/>
                          </a:rPr>
                        </m:ctrlPr>
                      </m:sSubPr>
                      <m:e>
                        <m:r>
                          <a:rPr lang="en-US" altLang="zh-CN" sz="2600" b="1" i="0">
                            <a:latin typeface="Cambria Math" panose="02040503050406030204" pitchFamily="18" charset="0"/>
                            <a:ea typeface="Cambria Math" panose="02040503050406030204" pitchFamily="18" charset="0"/>
                          </a:rPr>
                          <m:t>𝐱</m:t>
                        </m:r>
                      </m:e>
                      <m:sub>
                        <m:r>
                          <a:rPr lang="en-US" altLang="zh-CN" sz="2600" b="1" i="0">
                            <a:latin typeface="Cambria Math" panose="02040503050406030204" pitchFamily="18" charset="0"/>
                            <a:ea typeface="Cambria Math" panose="02040503050406030204" pitchFamily="18" charset="0"/>
                          </a:rPr>
                          <m:t>𝐢</m:t>
                        </m:r>
                      </m:sub>
                    </m:sSub>
                    <m:r>
                      <a:rPr lang="en-US" altLang="zh-CN" sz="2600" b="1" i="0">
                        <a:latin typeface="Cambria Math" panose="02040503050406030204" pitchFamily="18" charset="0"/>
                        <a:ea typeface="Cambria Math" panose="02040503050406030204" pitchFamily="18" charset="0"/>
                      </a:rPr>
                      <m:t> </m:t>
                    </m:r>
                    <m:r>
                      <m:rPr>
                        <m:sty m:val="p"/>
                      </m:rPr>
                      <a:rPr lang="en-US" altLang="zh-CN" sz="2600" i="0">
                        <a:latin typeface="Cambria Math" panose="02040503050406030204" pitchFamily="18" charset="0"/>
                        <a:ea typeface="Cambria Math" panose="02040503050406030204" pitchFamily="18" charset="0"/>
                      </a:rPr>
                      <m:t>is</m:t>
                    </m:r>
                    <m:r>
                      <a:rPr lang="en-US" altLang="zh-CN" sz="2600" i="0">
                        <a:latin typeface="Cambria Math" panose="02040503050406030204" pitchFamily="18" charset="0"/>
                        <a:ea typeface="Cambria Math" panose="02040503050406030204" pitchFamily="18" charset="0"/>
                      </a:rPr>
                      <m:t> </m:t>
                    </m:r>
                    <m:r>
                      <m:rPr>
                        <m:sty m:val="p"/>
                      </m:rPr>
                      <a:rPr lang="en-US" altLang="zh-CN" sz="2600" i="0">
                        <a:latin typeface="Cambria Math" panose="02040503050406030204" pitchFamily="18" charset="0"/>
                        <a:ea typeface="Cambria Math" panose="02040503050406030204" pitchFamily="18" charset="0"/>
                      </a:rPr>
                      <m:t>a</m:t>
                    </m:r>
                    <m:r>
                      <a:rPr lang="en-US" altLang="zh-CN" sz="2600" i="0">
                        <a:latin typeface="Cambria Math" panose="02040503050406030204" pitchFamily="18" charset="0"/>
                        <a:ea typeface="Cambria Math" panose="02040503050406030204" pitchFamily="18" charset="0"/>
                      </a:rPr>
                      <m:t> </m:t>
                    </m:r>
                    <m:r>
                      <m:rPr>
                        <m:sty m:val="p"/>
                      </m:rPr>
                      <a:rPr lang="en-US" altLang="zh-CN" sz="2600" i="0">
                        <a:latin typeface="Cambria Math" panose="02040503050406030204" pitchFamily="18" charset="0"/>
                        <a:ea typeface="Cambria Math" panose="02040503050406030204" pitchFamily="18" charset="0"/>
                      </a:rPr>
                      <m:t>real</m:t>
                    </m:r>
                    <m:r>
                      <a:rPr lang="en-US" altLang="zh-CN" sz="2600" i="0">
                        <a:latin typeface="Cambria Math" panose="02040503050406030204" pitchFamily="18" charset="0"/>
                        <a:ea typeface="Cambria Math" panose="02040503050406030204" pitchFamily="18" charset="0"/>
                      </a:rPr>
                      <m:t> </m:t>
                    </m:r>
                    <m:r>
                      <m:rPr>
                        <m:sty m:val="p"/>
                      </m:rPr>
                      <a:rPr lang="en-US" altLang="zh-CN" sz="2600" i="0">
                        <a:latin typeface="Cambria Math" panose="02040503050406030204" pitchFamily="18" charset="0"/>
                        <a:ea typeface="Cambria Math" panose="02040503050406030204" pitchFamily="18" charset="0"/>
                      </a:rPr>
                      <m:t>vector</m:t>
                    </m:r>
                    <m:r>
                      <a:rPr lang="en-US" altLang="zh-CN" sz="2600" i="0">
                        <a:latin typeface="Cambria Math" panose="02040503050406030204" pitchFamily="18" charset="0"/>
                        <a:ea typeface="Cambria Math" panose="02040503050406030204" pitchFamily="18" charset="0"/>
                      </a:rPr>
                      <m:t>, </m:t>
                    </m:r>
                    <m:sSub>
                      <m:sSubPr>
                        <m:ctrlPr>
                          <a:rPr lang="en-US" altLang="zh-CN" sz="2600" i="1">
                            <a:latin typeface="Cambria Math" panose="02040503050406030204" pitchFamily="18" charset="0"/>
                            <a:ea typeface="Cambria Math" panose="02040503050406030204" pitchFamily="18" charset="0"/>
                          </a:rPr>
                        </m:ctrlPr>
                      </m:sSubPr>
                      <m:e>
                        <m:r>
                          <m:rPr>
                            <m:sty m:val="p"/>
                          </m:rPr>
                          <a:rPr lang="en-US" altLang="zh-CN" sz="2600" i="0">
                            <a:latin typeface="Cambria Math" panose="02040503050406030204" pitchFamily="18" charset="0"/>
                            <a:ea typeface="Cambria Math" panose="02040503050406030204" pitchFamily="18" charset="0"/>
                          </a:rPr>
                          <m:t>y</m:t>
                        </m:r>
                      </m:e>
                      <m:sub>
                        <m:r>
                          <m:rPr>
                            <m:sty m:val="p"/>
                          </m:rPr>
                          <a:rPr lang="en-US" altLang="zh-CN" sz="2600" i="0">
                            <a:latin typeface="Cambria Math" panose="02040503050406030204" pitchFamily="18" charset="0"/>
                            <a:ea typeface="Cambria Math" panose="02040503050406030204" pitchFamily="18" charset="0"/>
                          </a:rPr>
                          <m:t>i</m:t>
                        </m:r>
                      </m:sub>
                    </m:sSub>
                    <m:r>
                      <a:rPr lang="en-US" altLang="zh-CN" sz="2600" i="0">
                        <a:latin typeface="Cambria Math" panose="02040503050406030204" pitchFamily="18" charset="0"/>
                        <a:ea typeface="Cambria Math" panose="02040503050406030204" pitchFamily="18" charset="0"/>
                      </a:rPr>
                      <m:t> </m:t>
                    </m:r>
                    <m:r>
                      <m:rPr>
                        <m:sty m:val="p"/>
                      </m:rPr>
                      <a:rPr lang="en-US" altLang="zh-CN" sz="2600" i="0">
                        <a:latin typeface="Cambria Math" panose="02040503050406030204" pitchFamily="18" charset="0"/>
                        <a:ea typeface="Cambria Math" panose="02040503050406030204" pitchFamily="18" charset="0"/>
                      </a:rPr>
                      <m:t>is</m:t>
                    </m:r>
                    <m:r>
                      <a:rPr lang="en-US" altLang="zh-CN" sz="2600" i="0">
                        <a:latin typeface="Cambria Math" panose="02040503050406030204" pitchFamily="18" charset="0"/>
                        <a:ea typeface="Cambria Math" panose="02040503050406030204" pitchFamily="18" charset="0"/>
                      </a:rPr>
                      <m:t> </m:t>
                    </m:r>
                    <m:r>
                      <m:rPr>
                        <m:sty m:val="p"/>
                      </m:rPr>
                      <a:rPr lang="en-US" altLang="zh-CN" sz="2600" i="0">
                        <a:latin typeface="Cambria Math" panose="02040503050406030204" pitchFamily="18" charset="0"/>
                        <a:ea typeface="Cambria Math" panose="02040503050406030204" pitchFamily="18" charset="0"/>
                      </a:rPr>
                      <m:t>the</m:t>
                    </m:r>
                    <m:r>
                      <a:rPr lang="en-US" altLang="zh-CN" sz="2600" i="0">
                        <a:latin typeface="Cambria Math" panose="02040503050406030204" pitchFamily="18" charset="0"/>
                        <a:ea typeface="Cambria Math" panose="02040503050406030204" pitchFamily="18" charset="0"/>
                      </a:rPr>
                      <m:t> </m:t>
                    </m:r>
                    <m:r>
                      <m:rPr>
                        <m:sty m:val="p"/>
                      </m:rPr>
                      <a:rPr lang="en-US" altLang="zh-CN" sz="2600" i="0">
                        <a:latin typeface="Cambria Math" panose="02040503050406030204" pitchFamily="18" charset="0"/>
                        <a:ea typeface="Cambria Math" panose="02040503050406030204" pitchFamily="18" charset="0"/>
                      </a:rPr>
                      <m:t>label</m:t>
                    </m:r>
                    <m:r>
                      <a:rPr lang="en-US" altLang="zh-CN" sz="2600" i="1">
                        <a:latin typeface="Cambria Math" panose="02040503050406030204" pitchFamily="18" charset="0"/>
                        <a:ea typeface="Cambria Math" panose="02040503050406030204" pitchFamily="18" charset="0"/>
                      </a:rPr>
                      <m:t>.</m:t>
                    </m:r>
                  </m:oMath>
                </a14:m>
                <a:endParaRPr lang="en-US" altLang="zh-CN" sz="2600" b="1" dirty="0">
                  <a:latin typeface="Cambria Math" panose="02040503050406030204" pitchFamily="18" charset="0"/>
                  <a:ea typeface="Cambria Math" panose="02040503050406030204" pitchFamily="18" charset="0"/>
                </a:endParaRPr>
              </a:p>
              <a:p>
                <a:r>
                  <a:rPr lang="en-US" altLang="zh-CN" sz="2600" dirty="0">
                    <a:latin typeface="Cambria Math" panose="02040503050406030204" pitchFamily="18" charset="0"/>
                    <a:ea typeface="Cambria Math" panose="02040503050406030204" pitchFamily="18" charset="0"/>
                  </a:rPr>
                  <a:t>And we consider function: </a:t>
                </a:r>
                <a14:m>
                  <m:oMath xmlns:m="http://schemas.openxmlformats.org/officeDocument/2006/math">
                    <m:d>
                      <m:dPr>
                        <m:begChr m:val="["/>
                        <m:endChr m:val="]"/>
                        <m:ctrlPr>
                          <a:rPr lang="en-US" altLang="zh-CN" sz="2600" i="1">
                            <a:solidFill>
                              <a:schemeClr val="accent5">
                                <a:lumMod val="75000"/>
                              </a:schemeClr>
                            </a:solidFill>
                            <a:latin typeface="Cambria Math" panose="02040503050406030204" pitchFamily="18" charset="0"/>
                            <a:ea typeface="Cambria Math" panose="02040503050406030204" pitchFamily="18" charset="0"/>
                          </a:rPr>
                        </m:ctrlPr>
                      </m:dPr>
                      <m:e>
                        <m:f>
                          <m:fPr>
                            <m:ctrlPr>
                              <a:rPr lang="en-US" altLang="zh-CN" sz="2600" i="1">
                                <a:solidFill>
                                  <a:schemeClr val="accent5">
                                    <a:lumMod val="75000"/>
                                  </a:schemeClr>
                                </a:solidFill>
                                <a:latin typeface="Cambria Math" panose="02040503050406030204" pitchFamily="18" charset="0"/>
                                <a:ea typeface="Cambria Math" panose="02040503050406030204" pitchFamily="18" charset="0"/>
                              </a:rPr>
                            </m:ctrlPr>
                          </m:fPr>
                          <m:num>
                            <m:r>
                              <a:rPr lang="en-US" altLang="zh-CN" sz="2600" i="1">
                                <a:solidFill>
                                  <a:schemeClr val="accent5">
                                    <a:lumMod val="75000"/>
                                  </a:schemeClr>
                                </a:solidFill>
                                <a:latin typeface="Cambria Math" panose="02040503050406030204" pitchFamily="18" charset="0"/>
                                <a:ea typeface="Cambria Math" panose="02040503050406030204" pitchFamily="18" charset="0"/>
                              </a:rPr>
                              <m:t>1</m:t>
                            </m:r>
                          </m:num>
                          <m:den>
                            <m:r>
                              <a:rPr lang="en-US" altLang="zh-CN" sz="2600" i="1">
                                <a:solidFill>
                                  <a:schemeClr val="accent5">
                                    <a:lumMod val="75000"/>
                                  </a:schemeClr>
                                </a:solidFill>
                                <a:latin typeface="Cambria Math" panose="02040503050406030204" pitchFamily="18" charset="0"/>
                                <a:ea typeface="Cambria Math" panose="02040503050406030204" pitchFamily="18" charset="0"/>
                              </a:rPr>
                              <m:t>𝑛</m:t>
                            </m:r>
                          </m:den>
                        </m:f>
                        <m:nary>
                          <m:naryPr>
                            <m:chr m:val="∑"/>
                            <m:ctrlPr>
                              <a:rPr lang="en-US" altLang="zh-CN" sz="2600" i="1">
                                <a:solidFill>
                                  <a:schemeClr val="accent5">
                                    <a:lumMod val="75000"/>
                                  </a:schemeClr>
                                </a:solidFill>
                                <a:latin typeface="Cambria Math" panose="02040503050406030204" pitchFamily="18" charset="0"/>
                                <a:ea typeface="Cambria Math" panose="02040503050406030204" pitchFamily="18" charset="0"/>
                              </a:rPr>
                            </m:ctrlPr>
                          </m:naryPr>
                          <m:sub>
                            <m:r>
                              <a:rPr lang="en-US" altLang="zh-CN" sz="2600" i="1">
                                <a:solidFill>
                                  <a:schemeClr val="accent5">
                                    <a:lumMod val="75000"/>
                                  </a:schemeClr>
                                </a:solidFill>
                                <a:latin typeface="Cambria Math" panose="02040503050406030204" pitchFamily="18" charset="0"/>
                                <a:ea typeface="Cambria Math" panose="02040503050406030204" pitchFamily="18" charset="0"/>
                              </a:rPr>
                              <m:t>𝑖</m:t>
                            </m:r>
                          </m:sub>
                          <m:sup>
                            <m:r>
                              <a:rPr lang="en-US" altLang="zh-CN" sz="2600" i="1">
                                <a:solidFill>
                                  <a:schemeClr val="accent5">
                                    <a:lumMod val="75000"/>
                                  </a:schemeClr>
                                </a:solidFill>
                                <a:latin typeface="Cambria Math" panose="02040503050406030204" pitchFamily="18" charset="0"/>
                                <a:ea typeface="Cambria Math" panose="02040503050406030204" pitchFamily="18" charset="0"/>
                              </a:rPr>
                              <m:t>𝑛</m:t>
                            </m:r>
                          </m:sup>
                          <m:e>
                            <m:func>
                              <m:funcPr>
                                <m:ctrlPr>
                                  <a:rPr lang="en-US" altLang="zh-CN" sz="2600" i="1">
                                    <a:solidFill>
                                      <a:schemeClr val="accent5">
                                        <a:lumMod val="75000"/>
                                      </a:schemeClr>
                                    </a:solidFill>
                                    <a:latin typeface="Cambria Math" panose="02040503050406030204" pitchFamily="18" charset="0"/>
                                    <a:ea typeface="Cambria Math" panose="02040503050406030204" pitchFamily="18" charset="0"/>
                                  </a:rPr>
                                </m:ctrlPr>
                              </m:funcPr>
                              <m:fName>
                                <m:r>
                                  <m:rPr>
                                    <m:sty m:val="p"/>
                                  </m:rPr>
                                  <a:rPr lang="en-US" altLang="zh-CN" sz="2600">
                                    <a:solidFill>
                                      <a:schemeClr val="accent5">
                                        <a:lumMod val="75000"/>
                                      </a:schemeClr>
                                    </a:solidFill>
                                    <a:latin typeface="Cambria Math" panose="02040503050406030204" pitchFamily="18" charset="0"/>
                                    <a:ea typeface="Cambria Math" panose="02040503050406030204" pitchFamily="18" charset="0"/>
                                  </a:rPr>
                                  <m:t>max</m:t>
                                </m:r>
                              </m:fName>
                              <m:e>
                                <m:d>
                                  <m:dPr>
                                    <m:ctrlPr>
                                      <a:rPr lang="en-US" altLang="zh-CN" sz="2600" i="1">
                                        <a:solidFill>
                                          <a:schemeClr val="accent5">
                                            <a:lumMod val="75000"/>
                                          </a:schemeClr>
                                        </a:solidFill>
                                        <a:latin typeface="Cambria Math" panose="02040503050406030204" pitchFamily="18" charset="0"/>
                                        <a:ea typeface="Cambria Math" panose="02040503050406030204" pitchFamily="18" charset="0"/>
                                      </a:rPr>
                                    </m:ctrlPr>
                                  </m:dPr>
                                  <m:e>
                                    <m:r>
                                      <a:rPr lang="en-US" altLang="zh-CN" sz="2600" i="1">
                                        <a:solidFill>
                                          <a:schemeClr val="accent5">
                                            <a:lumMod val="75000"/>
                                          </a:schemeClr>
                                        </a:solidFill>
                                        <a:latin typeface="Cambria Math" panose="02040503050406030204" pitchFamily="18" charset="0"/>
                                        <a:ea typeface="Cambria Math" panose="02040503050406030204" pitchFamily="18" charset="0"/>
                                      </a:rPr>
                                      <m:t>0,1−</m:t>
                                    </m:r>
                                    <m:sSub>
                                      <m:sSubPr>
                                        <m:ctrlPr>
                                          <a:rPr lang="en-US" altLang="zh-CN" sz="2600" i="1">
                                            <a:solidFill>
                                              <a:schemeClr val="accent5">
                                                <a:lumMod val="75000"/>
                                              </a:schemeClr>
                                            </a:solidFill>
                                            <a:latin typeface="Cambria Math" panose="02040503050406030204" pitchFamily="18" charset="0"/>
                                            <a:ea typeface="Cambria Math" panose="02040503050406030204" pitchFamily="18" charset="0"/>
                                          </a:rPr>
                                        </m:ctrlPr>
                                      </m:sSubPr>
                                      <m:e>
                                        <m:r>
                                          <a:rPr lang="en-US" altLang="zh-CN" sz="2600" i="1">
                                            <a:solidFill>
                                              <a:schemeClr val="accent5">
                                                <a:lumMod val="75000"/>
                                              </a:schemeClr>
                                            </a:solidFill>
                                            <a:latin typeface="Cambria Math" panose="02040503050406030204" pitchFamily="18" charset="0"/>
                                            <a:ea typeface="Cambria Math" panose="02040503050406030204" pitchFamily="18" charset="0"/>
                                          </a:rPr>
                                          <m:t>𝑦</m:t>
                                        </m:r>
                                      </m:e>
                                      <m:sub>
                                        <m:r>
                                          <a:rPr lang="en-US" altLang="zh-CN" sz="2600" i="1">
                                            <a:solidFill>
                                              <a:schemeClr val="accent5">
                                                <a:lumMod val="75000"/>
                                              </a:schemeClr>
                                            </a:solidFill>
                                            <a:latin typeface="Cambria Math" panose="02040503050406030204" pitchFamily="18" charset="0"/>
                                            <a:ea typeface="Cambria Math" panose="02040503050406030204" pitchFamily="18" charset="0"/>
                                          </a:rPr>
                                          <m:t>𝑖</m:t>
                                        </m:r>
                                      </m:sub>
                                    </m:sSub>
                                    <m:d>
                                      <m:dPr>
                                        <m:ctrlPr>
                                          <a:rPr lang="en-US" altLang="zh-CN" sz="2600" b="1" i="1">
                                            <a:solidFill>
                                              <a:schemeClr val="accent5">
                                                <a:lumMod val="75000"/>
                                              </a:schemeClr>
                                            </a:solidFill>
                                            <a:latin typeface="Cambria Math" panose="02040503050406030204" pitchFamily="18" charset="0"/>
                                            <a:ea typeface="Cambria Math" panose="02040503050406030204" pitchFamily="18" charset="0"/>
                                          </a:rPr>
                                        </m:ctrlPr>
                                      </m:dPr>
                                      <m:e>
                                        <m:r>
                                          <a:rPr lang="en-US" altLang="zh-CN" sz="2600" b="1" i="1">
                                            <a:solidFill>
                                              <a:schemeClr val="accent5">
                                                <a:lumMod val="75000"/>
                                              </a:schemeClr>
                                            </a:solidFill>
                                            <a:latin typeface="Cambria Math" panose="02040503050406030204" pitchFamily="18" charset="0"/>
                                            <a:ea typeface="Cambria Math" panose="02040503050406030204" pitchFamily="18" charset="0"/>
                                          </a:rPr>
                                          <m:t>𝒘</m:t>
                                        </m:r>
                                        <m:r>
                                          <a:rPr lang="en-US" altLang="zh-CN" sz="2600" b="1" i="1">
                                            <a:solidFill>
                                              <a:schemeClr val="accent5">
                                                <a:lumMod val="75000"/>
                                              </a:schemeClr>
                                            </a:solidFill>
                                            <a:latin typeface="Cambria Math" panose="02040503050406030204" pitchFamily="18" charset="0"/>
                                            <a:ea typeface="Cambria Math" panose="02040503050406030204" pitchFamily="18" charset="0"/>
                                          </a:rPr>
                                          <m:t>⋅</m:t>
                                        </m:r>
                                        <m:sSub>
                                          <m:sSubPr>
                                            <m:ctrlPr>
                                              <a:rPr lang="en-US" altLang="zh-CN" sz="2600" b="1" i="1">
                                                <a:solidFill>
                                                  <a:schemeClr val="accent5">
                                                    <a:lumMod val="75000"/>
                                                  </a:schemeClr>
                                                </a:solidFill>
                                                <a:latin typeface="Cambria Math" panose="02040503050406030204" pitchFamily="18" charset="0"/>
                                                <a:ea typeface="Cambria Math" panose="02040503050406030204" pitchFamily="18" charset="0"/>
                                              </a:rPr>
                                            </m:ctrlPr>
                                          </m:sSubPr>
                                          <m:e>
                                            <m:r>
                                              <a:rPr lang="en-US" altLang="zh-CN" sz="2600" b="1" i="1">
                                                <a:solidFill>
                                                  <a:schemeClr val="accent5">
                                                    <a:lumMod val="75000"/>
                                                  </a:schemeClr>
                                                </a:solidFill>
                                                <a:latin typeface="Cambria Math" panose="02040503050406030204" pitchFamily="18" charset="0"/>
                                                <a:ea typeface="Cambria Math" panose="02040503050406030204" pitchFamily="18" charset="0"/>
                                              </a:rPr>
                                              <m:t>𝒙</m:t>
                                            </m:r>
                                          </m:e>
                                          <m:sub>
                                            <m:r>
                                              <a:rPr lang="en-US" altLang="zh-CN" sz="2600" b="1" i="1">
                                                <a:solidFill>
                                                  <a:schemeClr val="accent5">
                                                    <a:lumMod val="75000"/>
                                                  </a:schemeClr>
                                                </a:solidFill>
                                                <a:latin typeface="Cambria Math" panose="02040503050406030204" pitchFamily="18" charset="0"/>
                                                <a:ea typeface="Cambria Math" panose="02040503050406030204" pitchFamily="18" charset="0"/>
                                              </a:rPr>
                                              <m:t>𝒊</m:t>
                                            </m:r>
                                          </m:sub>
                                        </m:sSub>
                                        <m:r>
                                          <a:rPr lang="en-US" altLang="zh-CN" sz="2600" i="1">
                                            <a:solidFill>
                                              <a:schemeClr val="accent5">
                                                <a:lumMod val="75000"/>
                                              </a:schemeClr>
                                            </a:solidFill>
                                            <a:latin typeface="Cambria Math" panose="02040503050406030204" pitchFamily="18" charset="0"/>
                                            <a:ea typeface="Cambria Math" panose="02040503050406030204" pitchFamily="18" charset="0"/>
                                          </a:rPr>
                                          <m:t>−</m:t>
                                        </m:r>
                                        <m:r>
                                          <a:rPr lang="en-US" altLang="zh-CN" sz="2600" i="1">
                                            <a:solidFill>
                                              <a:schemeClr val="accent5">
                                                <a:lumMod val="75000"/>
                                              </a:schemeClr>
                                            </a:solidFill>
                                            <a:latin typeface="Cambria Math" panose="02040503050406030204" pitchFamily="18" charset="0"/>
                                            <a:ea typeface="Cambria Math" panose="02040503050406030204" pitchFamily="18" charset="0"/>
                                          </a:rPr>
                                          <m:t>𝑏</m:t>
                                        </m:r>
                                      </m:e>
                                    </m:d>
                                  </m:e>
                                </m:d>
                              </m:e>
                            </m:func>
                          </m:e>
                        </m:nary>
                      </m:e>
                    </m:d>
                    <m:r>
                      <a:rPr lang="en-US" altLang="zh-CN" sz="2600" i="1">
                        <a:latin typeface="Cambria Math" panose="02040503050406030204" pitchFamily="18" charset="0"/>
                        <a:ea typeface="Cambria Math" panose="02040503050406030204" pitchFamily="18" charset="0"/>
                      </a:rPr>
                      <m:t>+</m:t>
                    </m:r>
                    <m:r>
                      <a:rPr lang="en-US" altLang="zh-CN" sz="2600" i="1">
                        <a:latin typeface="Cambria Math" panose="02040503050406030204" pitchFamily="18" charset="0"/>
                        <a:ea typeface="Cambria Math" panose="02040503050406030204" pitchFamily="18" charset="0"/>
                      </a:rPr>
                      <m:t>𝜆</m:t>
                    </m:r>
                    <m:sSup>
                      <m:sSupPr>
                        <m:ctrlPr>
                          <a:rPr lang="en-US" altLang="zh-CN" sz="2600" i="1">
                            <a:solidFill>
                              <a:schemeClr val="accent4"/>
                            </a:solidFill>
                            <a:latin typeface="Cambria Math" panose="02040503050406030204" pitchFamily="18" charset="0"/>
                            <a:ea typeface="Cambria Math" panose="02040503050406030204" pitchFamily="18" charset="0"/>
                          </a:rPr>
                        </m:ctrlPr>
                      </m:sSupPr>
                      <m:e>
                        <m:d>
                          <m:dPr>
                            <m:begChr m:val="‖"/>
                            <m:endChr m:val="‖"/>
                            <m:ctrlPr>
                              <a:rPr lang="en-US" altLang="zh-CN" sz="2600" i="1">
                                <a:solidFill>
                                  <a:schemeClr val="accent4"/>
                                </a:solidFill>
                                <a:latin typeface="Cambria Math" panose="02040503050406030204" pitchFamily="18" charset="0"/>
                                <a:ea typeface="Cambria Math" panose="02040503050406030204" pitchFamily="18" charset="0"/>
                              </a:rPr>
                            </m:ctrlPr>
                          </m:dPr>
                          <m:e>
                            <m:r>
                              <a:rPr lang="en-US" altLang="zh-CN" sz="2600" b="1" i="1">
                                <a:solidFill>
                                  <a:schemeClr val="accent4"/>
                                </a:solidFill>
                                <a:latin typeface="Cambria Math" panose="02040503050406030204" pitchFamily="18" charset="0"/>
                                <a:ea typeface="Cambria Math" panose="02040503050406030204" pitchFamily="18" charset="0"/>
                              </a:rPr>
                              <m:t>𝒘</m:t>
                            </m:r>
                          </m:e>
                        </m:d>
                      </m:e>
                      <m:sup>
                        <m:r>
                          <a:rPr lang="en-US" altLang="zh-CN" sz="2600" i="1">
                            <a:solidFill>
                              <a:schemeClr val="accent4"/>
                            </a:solidFill>
                            <a:latin typeface="Cambria Math" panose="02040503050406030204" pitchFamily="18" charset="0"/>
                            <a:ea typeface="Cambria Math" panose="02040503050406030204" pitchFamily="18" charset="0"/>
                          </a:rPr>
                          <m:t>2</m:t>
                        </m:r>
                      </m:sup>
                    </m:sSup>
                    <m:r>
                      <a:rPr lang="en-US" altLang="zh-CN" sz="2600" i="1">
                        <a:latin typeface="Cambria Math" panose="02040503050406030204" pitchFamily="18" charset="0"/>
                        <a:ea typeface="Cambria Math" panose="02040503050406030204" pitchFamily="18" charset="0"/>
                      </a:rPr>
                      <m:t> </m:t>
                    </m:r>
                  </m:oMath>
                </a14:m>
                <a:endParaRPr lang="en-US" altLang="zh-CN" sz="2600" dirty="0">
                  <a:latin typeface="Cambria Math" panose="02040503050406030204" pitchFamily="18" charset="0"/>
                  <a:ea typeface="Cambria Math" panose="02040503050406030204" pitchFamily="18" charset="0"/>
                </a:endParaRPr>
              </a:p>
              <a:p>
                <a:r>
                  <a:rPr lang="en-US" altLang="zh-CN" sz="2600" dirty="0">
                    <a:latin typeface="Cambria Math" panose="02040503050406030204" pitchFamily="18" charset="0"/>
                    <a:ea typeface="Cambria Math" panose="02040503050406030204" pitchFamily="18" charset="0"/>
                  </a:rPr>
                  <a:t>The parameter </a:t>
                </a:r>
                <a14:m>
                  <m:oMath xmlns:m="http://schemas.openxmlformats.org/officeDocument/2006/math">
                    <m:r>
                      <a:rPr lang="en-US" altLang="zh-CN" sz="2600" i="1">
                        <a:latin typeface="Cambria Math" panose="02040503050406030204" pitchFamily="18" charset="0"/>
                        <a:ea typeface="Cambria Math" panose="02040503050406030204" pitchFamily="18" charset="0"/>
                      </a:rPr>
                      <m:t>𝜆</m:t>
                    </m:r>
                  </m:oMath>
                </a14:m>
                <a:r>
                  <a:rPr lang="zh-CN" altLang="en-US" sz="2600" dirty="0">
                    <a:latin typeface="Cambria Math" panose="02040503050406030204" pitchFamily="18" charset="0"/>
                  </a:rPr>
                  <a:t> </a:t>
                </a:r>
                <a:r>
                  <a:rPr lang="en-US" altLang="zh-CN" sz="2600" dirty="0">
                    <a:latin typeface="Cambria Math" panose="02040503050406030204" pitchFamily="18" charset="0"/>
                    <a:ea typeface="Cambria Math" panose="02040503050406030204" pitchFamily="18" charset="0"/>
                  </a:rPr>
                  <a:t>determines the tradeoff between </a:t>
                </a:r>
                <a:r>
                  <a:rPr lang="en-US" altLang="zh-CN" sz="2600" dirty="0">
                    <a:solidFill>
                      <a:schemeClr val="accent4"/>
                    </a:solidFill>
                    <a:latin typeface="Cambria Math" panose="02040503050406030204" pitchFamily="18" charset="0"/>
                    <a:ea typeface="Cambria Math" panose="02040503050406030204" pitchFamily="18" charset="0"/>
                  </a:rPr>
                  <a:t>increasing the margin-size </a:t>
                </a:r>
                <a:r>
                  <a:rPr lang="en-US" altLang="zh-CN" sz="2600" dirty="0">
                    <a:latin typeface="Cambria Math" panose="02040503050406030204" pitchFamily="18" charset="0"/>
                    <a:ea typeface="Cambria Math" panose="02040503050406030204" pitchFamily="18" charset="0"/>
                  </a:rPr>
                  <a:t>and </a:t>
                </a:r>
                <a:r>
                  <a:rPr lang="en-US" altLang="zh-CN" sz="2600" dirty="0">
                    <a:solidFill>
                      <a:schemeClr val="accent5">
                        <a:lumMod val="75000"/>
                      </a:schemeClr>
                    </a:solidFill>
                    <a:latin typeface="Cambria Math" panose="02040503050406030204" pitchFamily="18" charset="0"/>
                    <a:ea typeface="Cambria Math" panose="02040503050406030204" pitchFamily="18" charset="0"/>
                  </a:rPr>
                  <a:t>ensuring the </a:t>
                </a:r>
                <a14:m>
                  <m:oMath xmlns:m="http://schemas.openxmlformats.org/officeDocument/2006/math">
                    <m:sSub>
                      <m:sSubPr>
                        <m:ctrlPr>
                          <a:rPr lang="en-US" altLang="zh-CN" sz="2600" b="1" i="1">
                            <a:solidFill>
                              <a:schemeClr val="accent5">
                                <a:lumMod val="75000"/>
                              </a:schemeClr>
                            </a:solidFill>
                            <a:latin typeface="Cambria Math" panose="02040503050406030204" pitchFamily="18" charset="0"/>
                            <a:ea typeface="Cambria Math" panose="02040503050406030204" pitchFamily="18" charset="0"/>
                          </a:rPr>
                        </m:ctrlPr>
                      </m:sSubPr>
                      <m:e>
                        <m:r>
                          <a:rPr lang="en-US" altLang="zh-CN" sz="2600" b="1" i="1">
                            <a:solidFill>
                              <a:schemeClr val="accent5">
                                <a:lumMod val="75000"/>
                              </a:schemeClr>
                            </a:solidFill>
                            <a:latin typeface="Cambria Math" panose="02040503050406030204" pitchFamily="18" charset="0"/>
                            <a:ea typeface="Cambria Math" panose="02040503050406030204" pitchFamily="18" charset="0"/>
                          </a:rPr>
                          <m:t>𝒙</m:t>
                        </m:r>
                      </m:e>
                      <m:sub>
                        <m:r>
                          <a:rPr lang="en-US" altLang="zh-CN" sz="2600" b="1" i="1">
                            <a:solidFill>
                              <a:schemeClr val="accent5">
                                <a:lumMod val="75000"/>
                              </a:schemeClr>
                            </a:solidFill>
                            <a:latin typeface="Cambria Math" panose="02040503050406030204" pitchFamily="18" charset="0"/>
                            <a:ea typeface="Cambria Math" panose="02040503050406030204" pitchFamily="18" charset="0"/>
                          </a:rPr>
                          <m:t>𝒊</m:t>
                        </m:r>
                      </m:sub>
                    </m:sSub>
                  </m:oMath>
                </a14:m>
                <a:r>
                  <a:rPr lang="zh-CN" altLang="en-US" sz="2600" b="1" dirty="0">
                    <a:solidFill>
                      <a:schemeClr val="accent5">
                        <a:lumMod val="75000"/>
                      </a:schemeClr>
                    </a:solidFill>
                    <a:latin typeface="Cambria Math" panose="02040503050406030204" pitchFamily="18" charset="0"/>
                  </a:rPr>
                  <a:t> </a:t>
                </a:r>
                <a:r>
                  <a:rPr lang="en-US" altLang="zh-CN" sz="2600" dirty="0">
                    <a:solidFill>
                      <a:schemeClr val="accent5">
                        <a:lumMod val="75000"/>
                      </a:schemeClr>
                    </a:solidFill>
                    <a:latin typeface="Cambria Math" panose="02040503050406030204" pitchFamily="18" charset="0"/>
                    <a:ea typeface="Cambria Math" panose="02040503050406030204" pitchFamily="18" charset="0"/>
                  </a:rPr>
                  <a:t>lie on the correct side of the margin</a:t>
                </a:r>
                <a:r>
                  <a:rPr lang="en-US" altLang="zh-CN" sz="2600" dirty="0">
                    <a:latin typeface="Cambria Math" panose="02040503050406030204" pitchFamily="18" charset="0"/>
                    <a:ea typeface="Cambria Math" panose="02040503050406030204" pitchFamily="18" charset="0"/>
                  </a:rPr>
                  <a:t>.</a:t>
                </a:r>
              </a:p>
              <a:p>
                <a:r>
                  <a:rPr lang="en-US" altLang="zh-CN" sz="2600" dirty="0">
                    <a:latin typeface="Cambria Math" panose="02040503050406030204" pitchFamily="18" charset="0"/>
                    <a:ea typeface="Cambria Math" panose="02040503050406030204" pitchFamily="18" charset="0"/>
                  </a:rPr>
                  <a:t>The process of training the SVM is the process of minimizing the function we mentioned above.</a:t>
                </a:r>
                <a:endParaRPr lang="zh-CN" altLang="en-US" sz="2600" dirty="0">
                  <a:latin typeface="Cambria Math" panose="02040503050406030204" pitchFamily="18" charset="0"/>
                </a:endParaRPr>
              </a:p>
            </p:txBody>
          </p:sp>
        </mc:Choice>
        <mc:Fallback xmlns="">
          <p:sp>
            <p:nvSpPr>
              <p:cNvPr id="3" name="文本框 2">
                <a:extLst>
                  <a:ext uri="{FF2B5EF4-FFF2-40B4-BE49-F238E27FC236}">
                    <a16:creationId xmlns:a16="http://schemas.microsoft.com/office/drawing/2014/main" id="{C31EBAE4-452C-4752-8AB1-CC2048145411}"/>
                  </a:ext>
                </a:extLst>
              </p:cNvPr>
              <p:cNvSpPr txBox="1">
                <a:spLocks noRot="1" noChangeAspect="1" noMove="1" noResize="1" noEditPoints="1" noAdjustHandles="1" noChangeArrowheads="1" noChangeShapeType="1" noTextEdit="1"/>
              </p:cNvSpPr>
              <p:nvPr/>
            </p:nvSpPr>
            <p:spPr>
              <a:xfrm>
                <a:off x="986300" y="1185634"/>
                <a:ext cx="10024600" cy="4689297"/>
              </a:xfrm>
              <a:prstGeom prst="rect">
                <a:avLst/>
              </a:prstGeom>
              <a:blipFill>
                <a:blip r:embed="rId3"/>
                <a:stretch>
                  <a:fillRect l="-1095" t="-1169" r="-1095" b="-220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1362334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49BD5598-12A9-46EF-B110-E560F83EB539}"/>
              </a:ext>
            </a:extLst>
          </p:cNvPr>
          <p:cNvPicPr>
            <a:picLocks noChangeAspect="1"/>
          </p:cNvPicPr>
          <p:nvPr/>
        </p:nvPicPr>
        <p:blipFill>
          <a:blip r:embed="rId2"/>
          <a:stretch>
            <a:fillRect/>
          </a:stretch>
        </p:blipFill>
        <p:spPr>
          <a:xfrm>
            <a:off x="986300" y="161925"/>
            <a:ext cx="9424526" cy="952583"/>
          </a:xfrm>
          <a:prstGeom prst="rect">
            <a:avLst/>
          </a:prstGeom>
        </p:spPr>
      </p:pic>
      <p:sp>
        <p:nvSpPr>
          <p:cNvPr id="8" name="文本框 7">
            <a:extLst>
              <a:ext uri="{FF2B5EF4-FFF2-40B4-BE49-F238E27FC236}">
                <a16:creationId xmlns:a16="http://schemas.microsoft.com/office/drawing/2014/main" id="{366D5962-F3A1-403D-ADF2-265264EFAECF}"/>
              </a:ext>
            </a:extLst>
          </p:cNvPr>
          <p:cNvSpPr txBox="1"/>
          <p:nvPr/>
        </p:nvSpPr>
        <p:spPr>
          <a:xfrm>
            <a:off x="1171575" y="268884"/>
            <a:ext cx="6888424" cy="523220"/>
          </a:xfrm>
          <a:prstGeom prst="rect">
            <a:avLst/>
          </a:prstGeom>
          <a:noFill/>
        </p:spPr>
        <p:txBody>
          <a:bodyPr wrap="none" rtlCol="0">
            <a:spAutoFit/>
          </a:bodyPr>
          <a:lstStyle/>
          <a:p>
            <a:r>
              <a:rPr lang="en-US" altLang="zh-CN" sz="2800" dirty="0">
                <a:solidFill>
                  <a:schemeClr val="bg1"/>
                </a:solidFill>
                <a:latin typeface="Consolas" panose="020B0609020204030204" pitchFamily="49" charset="0"/>
              </a:rPr>
              <a:t>Subtask II – Questions and Answers</a:t>
            </a:r>
            <a:endParaRPr lang="zh-CN" altLang="en-US" sz="2800" dirty="0">
              <a:solidFill>
                <a:schemeClr val="bg1"/>
              </a:solidFill>
              <a:latin typeface="Consolas" panose="020B0609020204030204" pitchFamily="49" charset="0"/>
            </a:endParaRPr>
          </a:p>
        </p:txBody>
      </p:sp>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A80EFE83-CC38-4A74-BB1C-1A42D5CC8D54}"/>
                  </a:ext>
                </a:extLst>
              </p:cNvPr>
              <p:cNvSpPr txBox="1"/>
              <p:nvPr/>
            </p:nvSpPr>
            <p:spPr>
              <a:xfrm>
                <a:off x="875071" y="1114508"/>
                <a:ext cx="10471355" cy="5226944"/>
              </a:xfrm>
              <a:prstGeom prst="rect">
                <a:avLst/>
              </a:prstGeom>
              <a:noFill/>
            </p:spPr>
            <p:txBody>
              <a:bodyPr wrap="square" rtlCol="0">
                <a:spAutoFit/>
              </a:bodyPr>
              <a:lstStyle/>
              <a:p>
                <a:r>
                  <a:rPr lang="en-US" altLang="zh-CN" sz="2200" dirty="0">
                    <a:latin typeface="Cambria Math" panose="02040503050406030204" pitchFamily="18" charset="0"/>
                    <a:ea typeface="Cambria Math" panose="02040503050406030204" pitchFamily="18" charset="0"/>
                  </a:rPr>
                  <a:t>How to choose kernel functions </a:t>
                </a:r>
              </a:p>
              <a:p>
                <a:r>
                  <a:rPr lang="en-US" altLang="zh-CN" sz="2200" dirty="0">
                    <a:latin typeface="Cambria Math" panose="02040503050406030204" pitchFamily="18" charset="0"/>
                    <a:ea typeface="Cambria Math" panose="02040503050406030204" pitchFamily="18" charset="0"/>
                  </a:rPr>
                  <a:t>Sometimes the situation we facing is not  linear classifiable. We map the vectors into higher-dimensional space. And SVM use the kernel trick to simplify the calculation.</a:t>
                </a:r>
              </a:p>
              <a:p>
                <a:r>
                  <a:rPr lang="en-US" altLang="zh-CN" sz="2200" dirty="0">
                    <a:latin typeface="Cambria Math" panose="02040503050406030204" pitchFamily="18" charset="0"/>
                    <a:ea typeface="Cambria Math" panose="02040503050406030204" pitchFamily="18" charset="0"/>
                  </a:rPr>
                  <a:t>The kernel function </a:t>
                </a:r>
                <a14:m>
                  <m:oMath xmlns:m="http://schemas.openxmlformats.org/officeDocument/2006/math">
                    <m:r>
                      <a:rPr lang="en-US" altLang="zh-CN" sz="2200" b="1" i="1">
                        <a:latin typeface="Cambria Math" panose="02040503050406030204" pitchFamily="18" charset="0"/>
                        <a:ea typeface="Cambria Math" panose="02040503050406030204" pitchFamily="18" charset="0"/>
                      </a:rPr>
                      <m:t>𝒌</m:t>
                    </m:r>
                    <m:r>
                      <a:rPr lang="en-US" altLang="zh-CN" sz="2200" b="1" i="1">
                        <a:latin typeface="Cambria Math" panose="02040503050406030204" pitchFamily="18" charset="0"/>
                        <a:ea typeface="Cambria Math" panose="02040503050406030204" pitchFamily="18" charset="0"/>
                      </a:rPr>
                      <m:t> </m:t>
                    </m:r>
                    <m:r>
                      <m:rPr>
                        <m:sty m:val="p"/>
                      </m:rPr>
                      <a:rPr lang="en-US" altLang="zh-CN" sz="2200">
                        <a:latin typeface="Cambria Math" panose="02040503050406030204" pitchFamily="18" charset="0"/>
                        <a:ea typeface="Cambria Math" panose="02040503050406030204" pitchFamily="18" charset="0"/>
                      </a:rPr>
                      <m:t>satisfies</m:t>
                    </m:r>
                    <m:r>
                      <a:rPr lang="en-US" altLang="zh-CN" sz="2200">
                        <a:latin typeface="Cambria Math" panose="02040503050406030204" pitchFamily="18" charset="0"/>
                        <a:ea typeface="Cambria Math" panose="02040503050406030204" pitchFamily="18" charset="0"/>
                      </a:rPr>
                      <m:t> :</m:t>
                    </m:r>
                    <m:r>
                      <a:rPr lang="en-US" altLang="zh-CN" sz="2200" b="1" i="1">
                        <a:latin typeface="Cambria Math" panose="02040503050406030204" pitchFamily="18" charset="0"/>
                        <a:ea typeface="Cambria Math" panose="02040503050406030204" pitchFamily="18" charset="0"/>
                      </a:rPr>
                      <m:t>𝒙</m:t>
                    </m:r>
                    <m:r>
                      <a:rPr lang="en-US" altLang="zh-CN" sz="2200" b="1" i="1">
                        <a:latin typeface="Cambria Math" panose="02040503050406030204" pitchFamily="18" charset="0"/>
                        <a:ea typeface="Cambria Math" panose="02040503050406030204" pitchFamily="18" charset="0"/>
                      </a:rPr>
                      <m:t>→</m:t>
                    </m:r>
                    <m:r>
                      <a:rPr lang="en-US" altLang="zh-CN" sz="2200" i="1">
                        <a:latin typeface="Cambria Math" panose="02040503050406030204" pitchFamily="18" charset="0"/>
                        <a:ea typeface="Cambria Math" panose="02040503050406030204" pitchFamily="18" charset="0"/>
                      </a:rPr>
                      <m:t>𝜑</m:t>
                    </m:r>
                    <m:d>
                      <m:dPr>
                        <m:ctrlPr>
                          <a:rPr lang="en-US" altLang="zh-CN" sz="2200" b="1" i="1">
                            <a:latin typeface="Cambria Math" panose="02040503050406030204" pitchFamily="18" charset="0"/>
                            <a:ea typeface="Cambria Math" panose="02040503050406030204" pitchFamily="18" charset="0"/>
                          </a:rPr>
                        </m:ctrlPr>
                      </m:dPr>
                      <m:e>
                        <m:r>
                          <a:rPr lang="en-US" altLang="zh-CN" sz="2200" b="1" i="1">
                            <a:latin typeface="Cambria Math" panose="02040503050406030204" pitchFamily="18" charset="0"/>
                            <a:ea typeface="Cambria Math" panose="02040503050406030204" pitchFamily="18" charset="0"/>
                          </a:rPr>
                          <m:t>𝒙</m:t>
                        </m:r>
                      </m:e>
                    </m:d>
                    <m:r>
                      <a:rPr lang="en-US" altLang="zh-CN" sz="2200" b="1" i="1">
                        <a:latin typeface="Cambria Math" panose="02040503050406030204" pitchFamily="18" charset="0"/>
                        <a:ea typeface="Cambria Math" panose="02040503050406030204" pitchFamily="18" charset="0"/>
                      </a:rPr>
                      <m:t>, </m:t>
                    </m:r>
                    <m:r>
                      <a:rPr lang="en-US" altLang="zh-CN" sz="2200" b="1" i="1">
                        <a:latin typeface="Cambria Math" panose="02040503050406030204" pitchFamily="18" charset="0"/>
                        <a:ea typeface="Cambria Math" panose="02040503050406030204" pitchFamily="18" charset="0"/>
                      </a:rPr>
                      <m:t>𝒌</m:t>
                    </m:r>
                    <m:d>
                      <m:dPr>
                        <m:ctrlPr>
                          <a:rPr lang="en-US" altLang="zh-CN" sz="2200" b="1" i="1">
                            <a:latin typeface="Cambria Math" panose="02040503050406030204" pitchFamily="18" charset="0"/>
                            <a:ea typeface="Cambria Math" panose="02040503050406030204" pitchFamily="18" charset="0"/>
                          </a:rPr>
                        </m:ctrlPr>
                      </m:dPr>
                      <m:e>
                        <m:sSub>
                          <m:sSubPr>
                            <m:ctrlPr>
                              <a:rPr lang="en-US" altLang="zh-CN" sz="2200" b="1" i="1">
                                <a:latin typeface="Cambria Math" panose="02040503050406030204" pitchFamily="18" charset="0"/>
                                <a:ea typeface="Cambria Math" panose="02040503050406030204" pitchFamily="18" charset="0"/>
                              </a:rPr>
                            </m:ctrlPr>
                          </m:sSubPr>
                          <m:e>
                            <m:r>
                              <a:rPr lang="en-US" altLang="zh-CN" sz="2200" b="1" i="1">
                                <a:latin typeface="Cambria Math" panose="02040503050406030204" pitchFamily="18" charset="0"/>
                                <a:ea typeface="Cambria Math" panose="02040503050406030204" pitchFamily="18" charset="0"/>
                              </a:rPr>
                              <m:t>𝒙</m:t>
                            </m:r>
                          </m:e>
                          <m:sub>
                            <m:r>
                              <a:rPr lang="en-US" altLang="zh-CN" sz="2200" b="1" i="1">
                                <a:latin typeface="Cambria Math" panose="02040503050406030204" pitchFamily="18" charset="0"/>
                                <a:ea typeface="Cambria Math" panose="02040503050406030204" pitchFamily="18" charset="0"/>
                              </a:rPr>
                              <m:t>𝒊</m:t>
                            </m:r>
                          </m:sub>
                        </m:sSub>
                        <m:r>
                          <a:rPr lang="en-US" altLang="zh-CN" sz="2200" b="1" i="1">
                            <a:latin typeface="Cambria Math" panose="02040503050406030204" pitchFamily="18" charset="0"/>
                            <a:ea typeface="Cambria Math" panose="02040503050406030204" pitchFamily="18" charset="0"/>
                          </a:rPr>
                          <m:t>,</m:t>
                        </m:r>
                        <m:sSub>
                          <m:sSubPr>
                            <m:ctrlPr>
                              <a:rPr lang="en-US" altLang="zh-CN" sz="2200" b="1" i="1">
                                <a:latin typeface="Cambria Math" panose="02040503050406030204" pitchFamily="18" charset="0"/>
                                <a:ea typeface="Cambria Math" panose="02040503050406030204" pitchFamily="18" charset="0"/>
                              </a:rPr>
                            </m:ctrlPr>
                          </m:sSubPr>
                          <m:e>
                            <m:r>
                              <a:rPr lang="en-US" altLang="zh-CN" sz="2200" b="1" i="1">
                                <a:latin typeface="Cambria Math" panose="02040503050406030204" pitchFamily="18" charset="0"/>
                                <a:ea typeface="Cambria Math" panose="02040503050406030204" pitchFamily="18" charset="0"/>
                              </a:rPr>
                              <m:t>𝒙</m:t>
                            </m:r>
                          </m:e>
                          <m:sub>
                            <m:r>
                              <a:rPr lang="en-US" altLang="zh-CN" sz="2200" b="1" i="1">
                                <a:latin typeface="Cambria Math" panose="02040503050406030204" pitchFamily="18" charset="0"/>
                                <a:ea typeface="Cambria Math" panose="02040503050406030204" pitchFamily="18" charset="0"/>
                              </a:rPr>
                              <m:t>𝒋</m:t>
                            </m:r>
                          </m:sub>
                        </m:sSub>
                      </m:e>
                    </m:d>
                    <m:r>
                      <a:rPr lang="en-US" altLang="zh-CN" sz="2200" b="1" i="1">
                        <a:latin typeface="Cambria Math" panose="02040503050406030204" pitchFamily="18" charset="0"/>
                        <a:ea typeface="Cambria Math" panose="02040503050406030204" pitchFamily="18" charset="0"/>
                      </a:rPr>
                      <m:t>=</m:t>
                    </m:r>
                    <m:r>
                      <a:rPr lang="en-US" altLang="zh-CN" sz="2200" i="1">
                        <a:latin typeface="Cambria Math" panose="02040503050406030204" pitchFamily="18" charset="0"/>
                        <a:ea typeface="Cambria Math" panose="02040503050406030204" pitchFamily="18" charset="0"/>
                      </a:rPr>
                      <m:t>𝜑</m:t>
                    </m:r>
                    <m:r>
                      <a:rPr lang="en-US" altLang="zh-CN" sz="2200" b="1" i="1">
                        <a:latin typeface="Cambria Math" panose="02040503050406030204" pitchFamily="18" charset="0"/>
                        <a:ea typeface="Cambria Math" panose="02040503050406030204" pitchFamily="18" charset="0"/>
                      </a:rPr>
                      <m:t>(</m:t>
                    </m:r>
                    <m:sSub>
                      <m:sSubPr>
                        <m:ctrlPr>
                          <a:rPr lang="en-US" altLang="zh-CN" sz="2200" b="1" i="1">
                            <a:latin typeface="Cambria Math" panose="02040503050406030204" pitchFamily="18" charset="0"/>
                            <a:ea typeface="Cambria Math" panose="02040503050406030204" pitchFamily="18" charset="0"/>
                          </a:rPr>
                        </m:ctrlPr>
                      </m:sSubPr>
                      <m:e>
                        <m:r>
                          <a:rPr lang="en-US" altLang="zh-CN" sz="2200" b="1" i="1">
                            <a:latin typeface="Cambria Math" panose="02040503050406030204" pitchFamily="18" charset="0"/>
                            <a:ea typeface="Cambria Math" panose="02040503050406030204" pitchFamily="18" charset="0"/>
                          </a:rPr>
                          <m:t>𝒙</m:t>
                        </m:r>
                      </m:e>
                      <m:sub>
                        <m:r>
                          <a:rPr lang="en-US" altLang="zh-CN" sz="2200" b="1" i="1">
                            <a:latin typeface="Cambria Math" panose="02040503050406030204" pitchFamily="18" charset="0"/>
                            <a:ea typeface="Cambria Math" panose="02040503050406030204" pitchFamily="18" charset="0"/>
                          </a:rPr>
                          <m:t>𝒊</m:t>
                        </m:r>
                      </m:sub>
                    </m:sSub>
                    <m:r>
                      <a:rPr lang="en-US" altLang="zh-CN" sz="2200" b="1" i="1">
                        <a:latin typeface="Cambria Math" panose="02040503050406030204" pitchFamily="18" charset="0"/>
                        <a:ea typeface="Cambria Math" panose="02040503050406030204" pitchFamily="18" charset="0"/>
                      </a:rPr>
                      <m:t>)</m:t>
                    </m:r>
                    <m:r>
                      <a:rPr lang="en-US" altLang="zh-CN" sz="2200" i="1">
                        <a:latin typeface="Cambria Math" panose="02040503050406030204" pitchFamily="18" charset="0"/>
                        <a:ea typeface="Cambria Math" panose="02040503050406030204" pitchFamily="18" charset="0"/>
                      </a:rPr>
                      <m:t>⋅</m:t>
                    </m:r>
                    <m:r>
                      <a:rPr lang="en-US" altLang="zh-CN" sz="2200" i="1">
                        <a:latin typeface="Cambria Math" panose="02040503050406030204" pitchFamily="18" charset="0"/>
                        <a:ea typeface="Cambria Math" panose="02040503050406030204" pitchFamily="18" charset="0"/>
                      </a:rPr>
                      <m:t>𝜑</m:t>
                    </m:r>
                    <m:r>
                      <a:rPr lang="en-US" altLang="zh-CN" sz="2200" b="1" i="1">
                        <a:latin typeface="Cambria Math" panose="02040503050406030204" pitchFamily="18" charset="0"/>
                        <a:ea typeface="Cambria Math" panose="02040503050406030204" pitchFamily="18" charset="0"/>
                      </a:rPr>
                      <m:t>(</m:t>
                    </m:r>
                    <m:sSub>
                      <m:sSubPr>
                        <m:ctrlPr>
                          <a:rPr lang="en-US" altLang="zh-CN" sz="2200" b="1" i="1">
                            <a:latin typeface="Cambria Math" panose="02040503050406030204" pitchFamily="18" charset="0"/>
                            <a:ea typeface="Cambria Math" panose="02040503050406030204" pitchFamily="18" charset="0"/>
                          </a:rPr>
                        </m:ctrlPr>
                      </m:sSubPr>
                      <m:e>
                        <m:r>
                          <a:rPr lang="en-US" altLang="zh-CN" sz="2200" b="1" i="1">
                            <a:latin typeface="Cambria Math" panose="02040503050406030204" pitchFamily="18" charset="0"/>
                            <a:ea typeface="Cambria Math" panose="02040503050406030204" pitchFamily="18" charset="0"/>
                          </a:rPr>
                          <m:t>𝒙</m:t>
                        </m:r>
                      </m:e>
                      <m:sub>
                        <m:r>
                          <a:rPr lang="en-US" altLang="zh-CN" sz="2200" b="1" i="1">
                            <a:latin typeface="Cambria Math" panose="02040503050406030204" pitchFamily="18" charset="0"/>
                            <a:ea typeface="Cambria Math" panose="02040503050406030204" pitchFamily="18" charset="0"/>
                          </a:rPr>
                          <m:t>𝒋</m:t>
                        </m:r>
                      </m:sub>
                    </m:sSub>
                    <m:r>
                      <a:rPr lang="en-US" altLang="zh-CN" sz="2200" b="1" i="1">
                        <a:latin typeface="Cambria Math" panose="02040503050406030204" pitchFamily="18" charset="0"/>
                        <a:ea typeface="Cambria Math" panose="02040503050406030204" pitchFamily="18" charset="0"/>
                      </a:rPr>
                      <m:t>)</m:t>
                    </m:r>
                  </m:oMath>
                </a14:m>
                <a:endParaRPr lang="en-US" altLang="zh-CN" sz="2200" b="1" dirty="0">
                  <a:latin typeface="Cambria Math" panose="02040503050406030204" pitchFamily="18" charset="0"/>
                  <a:ea typeface="Cambria Math" panose="02040503050406030204" pitchFamily="18" charset="0"/>
                </a:endParaRPr>
              </a:p>
              <a:p>
                <a:r>
                  <a:rPr lang="en-US" altLang="zh-CN" sz="2200" dirty="0">
                    <a:latin typeface="Cambria Math" panose="02040503050406030204" pitchFamily="18" charset="0"/>
                    <a:ea typeface="Cambria Math" panose="02040503050406030204" pitchFamily="18" charset="0"/>
                  </a:rPr>
                  <a:t>There are several common kernel functions like linear kernel, polynomial kernel, radial basis function kernel (</a:t>
                </a:r>
                <a:r>
                  <a:rPr lang="en-US" altLang="zh-CN" sz="2200" dirty="0" err="1">
                    <a:latin typeface="Cambria Math" panose="02040503050406030204" pitchFamily="18" charset="0"/>
                    <a:ea typeface="Cambria Math" panose="02040503050406030204" pitchFamily="18" charset="0"/>
                  </a:rPr>
                  <a:t>rbf</a:t>
                </a:r>
                <a:r>
                  <a:rPr lang="en-US" altLang="zh-CN" sz="2200" dirty="0">
                    <a:latin typeface="Cambria Math" panose="02040503050406030204" pitchFamily="18" charset="0"/>
                    <a:ea typeface="Cambria Math" panose="02040503050406030204" pitchFamily="18" charset="0"/>
                  </a:rPr>
                  <a:t>). </a:t>
                </a:r>
              </a:p>
              <a:p>
                <a:r>
                  <a:rPr lang="en-US" altLang="zh-CN" sz="2200" dirty="0">
                    <a:latin typeface="Cambria Math" panose="02040503050406030204" pitchFamily="18" charset="0"/>
                    <a:ea typeface="Cambria Math" panose="02040503050406030204" pitchFamily="18" charset="0"/>
                  </a:rPr>
                  <a:t>To choose the kernel functions , we might follow these tips:</a:t>
                </a:r>
              </a:p>
              <a:p>
                <a:pPr marL="457200" indent="-457200">
                  <a:buAutoNum type="arabicParenR"/>
                </a:pPr>
                <a:r>
                  <a:rPr lang="en-US" altLang="zh-CN" sz="2200" dirty="0">
                    <a:latin typeface="Cambria Math" panose="02040503050406030204" pitchFamily="18" charset="0"/>
                    <a:ea typeface="Cambria Math" panose="02040503050406030204" pitchFamily="18" charset="0"/>
                  </a:rPr>
                  <a:t>If the amount of the features is large and the problem can be considered as an approximate linearly separable problem ,we choose “linear”.</a:t>
                </a:r>
              </a:p>
              <a:p>
                <a:pPr marL="457200" indent="-457200">
                  <a:buAutoNum type="arabicParenR"/>
                </a:pPr>
                <a:r>
                  <a:rPr lang="en-US" altLang="zh-CN" sz="2200" dirty="0">
                    <a:latin typeface="Cambria Math" panose="02040503050406030204" pitchFamily="18" charset="0"/>
                    <a:ea typeface="Cambria Math" panose="02040503050406030204" pitchFamily="18" charset="0"/>
                  </a:rPr>
                  <a:t>If the problem is not linearly separable, and the feature vectors are not high in dimension, we might choose “</a:t>
                </a:r>
                <a:r>
                  <a:rPr lang="en-US" altLang="zh-CN" sz="2200" dirty="0" err="1">
                    <a:latin typeface="Cambria Math" panose="02040503050406030204" pitchFamily="18" charset="0"/>
                    <a:ea typeface="Cambria Math" panose="02040503050406030204" pitchFamily="18" charset="0"/>
                  </a:rPr>
                  <a:t>rbf</a:t>
                </a:r>
                <a:r>
                  <a:rPr lang="en-US" altLang="zh-CN" sz="2200" dirty="0">
                    <a:latin typeface="Cambria Math" panose="02040503050406030204" pitchFamily="18" charset="0"/>
                    <a:ea typeface="Cambria Math" panose="02040503050406030204" pitchFamily="18" charset="0"/>
                  </a:rPr>
                  <a:t>”</a:t>
                </a:r>
              </a:p>
              <a:p>
                <a:pPr marL="457200" indent="-457200">
                  <a:buAutoNum type="arabicParenR"/>
                </a:pPr>
                <a:r>
                  <a:rPr lang="en-US" altLang="zh-CN" sz="2200" dirty="0">
                    <a:latin typeface="Cambria Math" panose="02040503050406030204" pitchFamily="18" charset="0"/>
                    <a:ea typeface="Cambria Math" panose="02040503050406030204" pitchFamily="18" charset="0"/>
                  </a:rPr>
                  <a:t>If we have no idea about the type of the problem, we can choose “Gaussian kernel”, “Laplace RBF kernel”.</a:t>
                </a:r>
              </a:p>
              <a:p>
                <a:pPr marL="457200" indent="-457200">
                  <a:buAutoNum type="arabicParenR"/>
                </a:pPr>
                <a:r>
                  <a:rPr lang="en-US" altLang="zh-CN" sz="2200" dirty="0">
                    <a:latin typeface="Cambria Math" panose="02040503050406030204" pitchFamily="18" charset="0"/>
                    <a:ea typeface="Cambria Math" panose="02040503050406030204" pitchFamily="18" charset="0"/>
                  </a:rPr>
                  <a:t>“Hyperbolic tangent kernel” and “Sigmoid kernel” are used in neural networks, and “ANOVA radial basis kernel” is used to solve Regression problems.</a:t>
                </a:r>
              </a:p>
            </p:txBody>
          </p:sp>
        </mc:Choice>
        <mc:Fallback xmlns="">
          <p:sp>
            <p:nvSpPr>
              <p:cNvPr id="2" name="文本框 1">
                <a:extLst>
                  <a:ext uri="{FF2B5EF4-FFF2-40B4-BE49-F238E27FC236}">
                    <a16:creationId xmlns:a16="http://schemas.microsoft.com/office/drawing/2014/main" id="{A80EFE83-CC38-4A74-BB1C-1A42D5CC8D54}"/>
                  </a:ext>
                </a:extLst>
              </p:cNvPr>
              <p:cNvSpPr txBox="1">
                <a:spLocks noRot="1" noChangeAspect="1" noMove="1" noResize="1" noEditPoints="1" noAdjustHandles="1" noChangeArrowheads="1" noChangeShapeType="1" noTextEdit="1"/>
              </p:cNvSpPr>
              <p:nvPr/>
            </p:nvSpPr>
            <p:spPr>
              <a:xfrm>
                <a:off x="875071" y="1114508"/>
                <a:ext cx="10471355" cy="5226944"/>
              </a:xfrm>
              <a:prstGeom prst="rect">
                <a:avLst/>
              </a:prstGeom>
              <a:blipFill>
                <a:blip r:embed="rId3"/>
                <a:stretch>
                  <a:fillRect l="-757" t="-817" r="-815" b="-140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1628893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E52E9F-F893-4B3B-9F05-9D1E64D00A0D}"/>
              </a:ext>
            </a:extLst>
          </p:cNvPr>
          <p:cNvSpPr>
            <a:spLocks noGrp="1"/>
          </p:cNvSpPr>
          <p:nvPr>
            <p:ph type="title"/>
          </p:nvPr>
        </p:nvSpPr>
        <p:spPr/>
        <p:txBody>
          <a:bodyPr/>
          <a:lstStyle/>
          <a:p>
            <a:r>
              <a:rPr lang="en-US" altLang="zh-CN" dirty="0">
                <a:latin typeface="Consolas" panose="020B0609020204030204" pitchFamily="49" charset="0"/>
              </a:rPr>
              <a:t>Subtask III - Real-time Detection</a:t>
            </a:r>
            <a:endParaRPr lang="zh-CN" altLang="en-US" dirty="0">
              <a:latin typeface="Consolas" panose="020B0609020204030204" pitchFamily="49" charset="0"/>
            </a:endParaRPr>
          </a:p>
        </p:txBody>
      </p:sp>
      <p:pic>
        <p:nvPicPr>
          <p:cNvPr id="4" name="图片 3">
            <a:extLst>
              <a:ext uri="{FF2B5EF4-FFF2-40B4-BE49-F238E27FC236}">
                <a16:creationId xmlns:a16="http://schemas.microsoft.com/office/drawing/2014/main" id="{7B50EF8B-1ED3-4883-A0C3-92795D2CDC29}"/>
              </a:ext>
            </a:extLst>
          </p:cNvPr>
          <p:cNvPicPr>
            <a:picLocks noChangeAspect="1"/>
          </p:cNvPicPr>
          <p:nvPr/>
        </p:nvPicPr>
        <p:blipFill>
          <a:blip r:embed="rId2"/>
          <a:stretch>
            <a:fillRect/>
          </a:stretch>
        </p:blipFill>
        <p:spPr>
          <a:xfrm>
            <a:off x="536172" y="2439793"/>
            <a:ext cx="6155509" cy="3665731"/>
          </a:xfrm>
          <a:prstGeom prst="rect">
            <a:avLst/>
          </a:prstGeom>
        </p:spPr>
      </p:pic>
      <p:sp>
        <p:nvSpPr>
          <p:cNvPr id="3" name="文本框 2">
            <a:extLst>
              <a:ext uri="{FF2B5EF4-FFF2-40B4-BE49-F238E27FC236}">
                <a16:creationId xmlns:a16="http://schemas.microsoft.com/office/drawing/2014/main" id="{99CCF2E7-84D2-4056-892F-5E26C1A38C3D}"/>
              </a:ext>
            </a:extLst>
          </p:cNvPr>
          <p:cNvSpPr txBox="1"/>
          <p:nvPr/>
        </p:nvSpPr>
        <p:spPr>
          <a:xfrm>
            <a:off x="7230360" y="2439794"/>
            <a:ext cx="4242061" cy="3970318"/>
          </a:xfrm>
          <a:prstGeom prst="rect">
            <a:avLst/>
          </a:prstGeom>
          <a:noFill/>
        </p:spPr>
        <p:txBody>
          <a:bodyPr wrap="square" rtlCol="0">
            <a:spAutoFit/>
          </a:bodyPr>
          <a:lstStyle/>
          <a:p>
            <a:r>
              <a:rPr lang="en-US" altLang="zh-CN" sz="2100" dirty="0">
                <a:latin typeface="Cambria Math" panose="02040503050406030204" pitchFamily="18" charset="0"/>
                <a:ea typeface="Cambria Math" panose="02040503050406030204" pitchFamily="18" charset="0"/>
              </a:rPr>
              <a:t>Important library:</a:t>
            </a:r>
          </a:p>
          <a:p>
            <a:r>
              <a:rPr lang="en-US" altLang="zh-CN" sz="2100" dirty="0">
                <a:latin typeface="Cambria Math" panose="02040503050406030204" pitchFamily="18" charset="0"/>
                <a:ea typeface="Cambria Math" panose="02040503050406030204" pitchFamily="18" charset="0"/>
              </a:rPr>
              <a:t>cv2</a:t>
            </a:r>
          </a:p>
          <a:p>
            <a:endParaRPr lang="en-US" altLang="zh-CN" sz="2100" dirty="0">
              <a:latin typeface="Cambria Math" panose="02040503050406030204" pitchFamily="18" charset="0"/>
              <a:ea typeface="Cambria Math" panose="02040503050406030204" pitchFamily="18" charset="0"/>
            </a:endParaRPr>
          </a:p>
          <a:p>
            <a:r>
              <a:rPr lang="en-US" altLang="zh-CN" sz="2100" dirty="0">
                <a:latin typeface="Cambria Math" panose="02040503050406030204" pitchFamily="18" charset="0"/>
                <a:ea typeface="Cambria Math" panose="02040503050406030204" pitchFamily="18" charset="0"/>
              </a:rPr>
              <a:t>Important function:</a:t>
            </a:r>
          </a:p>
          <a:p>
            <a:r>
              <a:rPr lang="en-US" altLang="zh-CN" sz="2100" dirty="0">
                <a:latin typeface="Cambria Math" panose="02040503050406030204" pitchFamily="18" charset="0"/>
                <a:ea typeface="Cambria Math" panose="02040503050406030204" pitchFamily="18" charset="0"/>
              </a:rPr>
              <a:t>cv2.VideoCapture()</a:t>
            </a:r>
          </a:p>
          <a:p>
            <a:r>
              <a:rPr lang="en-US" altLang="zh-CN" sz="2100" dirty="0">
                <a:latin typeface="Cambria Math" panose="02040503050406030204" pitchFamily="18" charset="0"/>
                <a:ea typeface="Cambria Math" panose="02040503050406030204" pitchFamily="18" charset="0"/>
              </a:rPr>
              <a:t>cv2.VideoWriter()</a:t>
            </a:r>
          </a:p>
          <a:p>
            <a:r>
              <a:rPr lang="en-US" altLang="zh-CN" sz="2100" dirty="0">
                <a:latin typeface="Cambria Math" panose="02040503050406030204" pitchFamily="18" charset="0"/>
                <a:ea typeface="Cambria Math" panose="02040503050406030204" pitchFamily="18" charset="0"/>
              </a:rPr>
              <a:t>cv2.imread()</a:t>
            </a:r>
          </a:p>
          <a:p>
            <a:r>
              <a:rPr lang="en-US" altLang="zh-CN" sz="2100" dirty="0">
                <a:latin typeface="Cambria Math" panose="02040503050406030204" pitchFamily="18" charset="0"/>
                <a:ea typeface="Cambria Math" panose="02040503050406030204" pitchFamily="18" charset="0"/>
              </a:rPr>
              <a:t>cv2.imshow()</a:t>
            </a:r>
          </a:p>
          <a:p>
            <a:r>
              <a:rPr lang="en-US" altLang="zh-CN" sz="2100" dirty="0">
                <a:latin typeface="Cambria Math" panose="02040503050406030204" pitchFamily="18" charset="0"/>
                <a:ea typeface="Cambria Math" panose="02040503050406030204" pitchFamily="18" charset="0"/>
              </a:rPr>
              <a:t>cv2.waitKey()</a:t>
            </a:r>
          </a:p>
          <a:p>
            <a:endParaRPr lang="en-US" altLang="zh-CN" sz="2100" noProof="1">
              <a:latin typeface="Cambria Math" panose="02040503050406030204" pitchFamily="18" charset="0"/>
              <a:ea typeface="Cambria Math" panose="02040503050406030204" pitchFamily="18" charset="0"/>
            </a:endParaRPr>
          </a:p>
          <a:p>
            <a:r>
              <a:rPr lang="en-US" altLang="zh-CN" sz="2100" noProof="1">
                <a:latin typeface="Cambria Math" panose="02040503050406030204" pitchFamily="18" charset="0"/>
                <a:ea typeface="Cambria Math" panose="02040503050406030204" pitchFamily="18" charset="0"/>
              </a:rPr>
              <a:t>Important resource:</a:t>
            </a:r>
          </a:p>
          <a:p>
            <a:r>
              <a:rPr lang="en-US" altLang="zh-CN" sz="2100" noProof="1">
                <a:latin typeface="Cambria Math" panose="02040503050406030204" pitchFamily="18" charset="0"/>
                <a:ea typeface="Cambria Math" panose="02040503050406030204" pitchFamily="18" charset="0"/>
              </a:rPr>
              <a:t>haarcascade_smile.xml</a:t>
            </a:r>
          </a:p>
        </p:txBody>
      </p:sp>
    </p:spTree>
    <p:extLst>
      <p:ext uri="{BB962C8B-B14F-4D97-AF65-F5344CB8AC3E}">
        <p14:creationId xmlns:p14="http://schemas.microsoft.com/office/powerpoint/2010/main" val="25615856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8388A0-1DF9-41F8-9B47-ECC4AC595B76}"/>
              </a:ext>
            </a:extLst>
          </p:cNvPr>
          <p:cNvSpPr>
            <a:spLocks noGrp="1"/>
          </p:cNvSpPr>
          <p:nvPr>
            <p:ph type="title"/>
          </p:nvPr>
        </p:nvSpPr>
        <p:spPr/>
        <p:txBody>
          <a:bodyPr/>
          <a:lstStyle/>
          <a:p>
            <a:r>
              <a:rPr lang="en-US" altLang="zh-CN" dirty="0">
                <a:latin typeface="Consolas" panose="020B0609020204030204" pitchFamily="49" charset="0"/>
              </a:rPr>
              <a:t>Subtask III   Note</a:t>
            </a:r>
            <a:endParaRPr lang="zh-CN" altLang="en-US" dirty="0">
              <a:latin typeface="Consolas" panose="020B0609020204030204" pitchFamily="49" charset="0"/>
            </a:endParaRPr>
          </a:p>
        </p:txBody>
      </p:sp>
      <p:sp>
        <p:nvSpPr>
          <p:cNvPr id="3" name="文本框 2">
            <a:extLst>
              <a:ext uri="{FF2B5EF4-FFF2-40B4-BE49-F238E27FC236}">
                <a16:creationId xmlns:a16="http://schemas.microsoft.com/office/drawing/2014/main" id="{A8C03BBB-CD68-4E98-9258-1B0A95411AB9}"/>
              </a:ext>
            </a:extLst>
          </p:cNvPr>
          <p:cNvSpPr txBox="1"/>
          <p:nvPr/>
        </p:nvSpPr>
        <p:spPr>
          <a:xfrm>
            <a:off x="520045" y="2145149"/>
            <a:ext cx="11151909" cy="4524315"/>
          </a:xfrm>
          <a:prstGeom prst="rect">
            <a:avLst/>
          </a:prstGeom>
          <a:noFill/>
        </p:spPr>
        <p:txBody>
          <a:bodyPr wrap="square" rtlCol="0">
            <a:spAutoFit/>
          </a:bodyPr>
          <a:lstStyle/>
          <a:p>
            <a:r>
              <a:rPr lang="en-US" altLang="zh-CN" dirty="0">
                <a:solidFill>
                  <a:schemeClr val="accent5">
                    <a:lumMod val="50000"/>
                  </a:schemeClr>
                </a:solidFill>
                <a:latin typeface="Cambria Math" panose="02040503050406030204" pitchFamily="18" charset="0"/>
                <a:ea typeface="Cambria Math" panose="02040503050406030204" pitchFamily="18" charset="0"/>
              </a:rPr>
              <a:t>cv2.VideoCapture(para1):</a:t>
            </a:r>
          </a:p>
          <a:p>
            <a:r>
              <a:rPr lang="en-US" altLang="zh-CN" dirty="0">
                <a:latin typeface="Cambria Math" panose="02040503050406030204" pitchFamily="18" charset="0"/>
                <a:ea typeface="Cambria Math" panose="02040503050406030204" pitchFamily="18" charset="0"/>
              </a:rPr>
              <a:t>When para1 is 0, it invokes the built-in camera.</a:t>
            </a:r>
          </a:p>
          <a:p>
            <a:r>
              <a:rPr lang="en-US" altLang="zh-CN" dirty="0">
                <a:latin typeface="Cambria Math" panose="02040503050406030204" pitchFamily="18" charset="0"/>
                <a:ea typeface="Cambria Math" panose="02040503050406030204" pitchFamily="18" charset="0"/>
              </a:rPr>
              <a:t>When para1 is a path of a video file, it invokes the file.</a:t>
            </a:r>
          </a:p>
          <a:p>
            <a:endParaRPr lang="en-US" altLang="zh-CN" dirty="0">
              <a:latin typeface="Cambria Math" panose="02040503050406030204" pitchFamily="18" charset="0"/>
              <a:ea typeface="Cambria Math" panose="02040503050406030204" pitchFamily="18" charset="0"/>
            </a:endParaRPr>
          </a:p>
          <a:p>
            <a:r>
              <a:rPr lang="en-US" altLang="zh-CN" dirty="0">
                <a:solidFill>
                  <a:schemeClr val="accent5">
                    <a:lumMod val="50000"/>
                  </a:schemeClr>
                </a:solidFill>
                <a:latin typeface="Cambria Math" panose="02040503050406030204" pitchFamily="18" charset="0"/>
                <a:ea typeface="Cambria Math" panose="02040503050406030204" pitchFamily="18" charset="0"/>
              </a:rPr>
              <a:t>cv2.imshow(para1,para2):</a:t>
            </a:r>
          </a:p>
          <a:p>
            <a:r>
              <a:rPr lang="en-US" altLang="zh-CN" dirty="0">
                <a:latin typeface="Cambria Math" panose="02040503050406030204" pitchFamily="18" charset="0"/>
                <a:ea typeface="Cambria Math" panose="02040503050406030204" pitchFamily="18" charset="0"/>
              </a:rPr>
              <a:t>para1(a string):Name of the window.</a:t>
            </a:r>
          </a:p>
          <a:p>
            <a:r>
              <a:rPr lang="en-US" altLang="zh-CN" dirty="0">
                <a:latin typeface="Cambria Math" panose="02040503050406030204" pitchFamily="18" charset="0"/>
                <a:ea typeface="Cambria Math" panose="02040503050406030204" pitchFamily="18" charset="0"/>
              </a:rPr>
              <a:t>para2(a matrix):Image to be show.</a:t>
            </a:r>
          </a:p>
          <a:p>
            <a:r>
              <a:rPr lang="en-US" altLang="zh-CN" dirty="0">
                <a:latin typeface="Cambria Math" panose="02040503050406030204" pitchFamily="18" charset="0"/>
                <a:ea typeface="Cambria Math" panose="02040503050406030204" pitchFamily="18" charset="0"/>
              </a:rPr>
              <a:t>It will show the specified image in the assigned window.</a:t>
            </a:r>
          </a:p>
          <a:p>
            <a:r>
              <a:rPr lang="en-US" altLang="zh-CN" dirty="0">
                <a:latin typeface="Cambria Math" panose="02040503050406030204" pitchFamily="18" charset="0"/>
                <a:ea typeface="Cambria Math" panose="02040503050406030204" pitchFamily="18" charset="0"/>
              </a:rPr>
              <a:t>This function should be followed by cv2.waitKey().  </a:t>
            </a:r>
          </a:p>
          <a:p>
            <a:r>
              <a:rPr lang="en-US" altLang="zh-CN" dirty="0">
                <a:solidFill>
                  <a:schemeClr val="accent4"/>
                </a:solidFill>
                <a:latin typeface="Cambria Math" panose="02040503050406030204" pitchFamily="18" charset="0"/>
                <a:ea typeface="Cambria Math" panose="02040503050406030204" pitchFamily="18" charset="0"/>
              </a:rPr>
              <a:t>Otherwise, it won’t display the image</a:t>
            </a:r>
            <a:r>
              <a:rPr lang="en-US" altLang="zh-CN" dirty="0">
                <a:latin typeface="Cambria Math" panose="02040503050406030204" pitchFamily="18" charset="0"/>
                <a:ea typeface="Cambria Math" panose="02040503050406030204" pitchFamily="18" charset="0"/>
              </a:rPr>
              <a:t>.</a:t>
            </a:r>
          </a:p>
          <a:p>
            <a:endParaRPr lang="en-US" altLang="zh-CN" dirty="0">
              <a:latin typeface="Cambria Math" panose="02040503050406030204" pitchFamily="18" charset="0"/>
              <a:ea typeface="Cambria Math" panose="02040503050406030204" pitchFamily="18" charset="0"/>
            </a:endParaRPr>
          </a:p>
          <a:p>
            <a:r>
              <a:rPr lang="en-US" altLang="zh-CN" dirty="0">
                <a:solidFill>
                  <a:schemeClr val="accent5">
                    <a:lumMod val="50000"/>
                  </a:schemeClr>
                </a:solidFill>
                <a:latin typeface="Cambria Math" panose="02040503050406030204" pitchFamily="18" charset="0"/>
                <a:ea typeface="Cambria Math" panose="02040503050406030204" pitchFamily="18" charset="0"/>
              </a:rPr>
              <a:t>cv2.waitKey(</a:t>
            </a:r>
            <a:r>
              <a:rPr lang="en-US" altLang="zh-CN" dirty="0" err="1">
                <a:solidFill>
                  <a:schemeClr val="accent5">
                    <a:lumMod val="50000"/>
                  </a:schemeClr>
                </a:solidFill>
                <a:latin typeface="Cambria Math" panose="02040503050406030204" pitchFamily="18" charset="0"/>
                <a:ea typeface="Cambria Math" panose="02040503050406030204" pitchFamily="18" charset="0"/>
              </a:rPr>
              <a:t>para</a:t>
            </a:r>
            <a:r>
              <a:rPr lang="en-US" altLang="zh-CN" dirty="0">
                <a:solidFill>
                  <a:schemeClr val="accent5">
                    <a:lumMod val="50000"/>
                  </a:schemeClr>
                </a:solidFill>
                <a:latin typeface="Cambria Math" panose="02040503050406030204" pitchFamily="18" charset="0"/>
                <a:ea typeface="Cambria Math" panose="02040503050406030204" pitchFamily="18" charset="0"/>
              </a:rPr>
              <a:t>):</a:t>
            </a:r>
          </a:p>
          <a:p>
            <a:r>
              <a:rPr lang="en-US" altLang="zh-CN" dirty="0">
                <a:latin typeface="Cambria Math" panose="02040503050406030204" pitchFamily="18" charset="0"/>
                <a:ea typeface="Cambria Math" panose="02040503050406030204" pitchFamily="18" charset="0"/>
              </a:rPr>
              <a:t>When </a:t>
            </a:r>
            <a:r>
              <a:rPr lang="en-US" altLang="zh-CN" dirty="0" err="1">
                <a:latin typeface="Cambria Math" panose="02040503050406030204" pitchFamily="18" charset="0"/>
                <a:ea typeface="Cambria Math" panose="02040503050406030204" pitchFamily="18" charset="0"/>
              </a:rPr>
              <a:t>pata</a:t>
            </a:r>
            <a:r>
              <a:rPr lang="en-US" altLang="zh-CN" dirty="0">
                <a:latin typeface="Cambria Math" panose="02040503050406030204" pitchFamily="18" charset="0"/>
                <a:ea typeface="Cambria Math" panose="02040503050406030204" pitchFamily="18" charset="0"/>
              </a:rPr>
              <a:t> is 0, it will display the image infinitely until pressing a key.</a:t>
            </a:r>
          </a:p>
          <a:p>
            <a:r>
              <a:rPr lang="en-US" altLang="zh-CN" dirty="0">
                <a:latin typeface="Cambria Math" panose="02040503050406030204" pitchFamily="18" charset="0"/>
                <a:ea typeface="Cambria Math" panose="02040503050406030204" pitchFamily="18" charset="0"/>
              </a:rPr>
              <a:t>When </a:t>
            </a:r>
            <a:r>
              <a:rPr lang="en-US" altLang="zh-CN" dirty="0" err="1">
                <a:latin typeface="Cambria Math" panose="02040503050406030204" pitchFamily="18" charset="0"/>
                <a:ea typeface="Cambria Math" panose="02040503050406030204" pitchFamily="18" charset="0"/>
              </a:rPr>
              <a:t>pata</a:t>
            </a:r>
            <a:r>
              <a:rPr lang="en-US" altLang="zh-CN" dirty="0">
                <a:latin typeface="Cambria Math" panose="02040503050406030204" pitchFamily="18" charset="0"/>
                <a:ea typeface="Cambria Math" panose="02040503050406030204" pitchFamily="18" charset="0"/>
              </a:rPr>
              <a:t> is greater than 0, it will display the image for </a:t>
            </a:r>
            <a:r>
              <a:rPr lang="en-US" altLang="zh-CN" dirty="0" err="1">
                <a:latin typeface="Cambria Math" panose="02040503050406030204" pitchFamily="18" charset="0"/>
                <a:ea typeface="Cambria Math" panose="02040503050406030204" pitchFamily="18" charset="0"/>
              </a:rPr>
              <a:t>para</a:t>
            </a:r>
            <a:r>
              <a:rPr lang="en-US" altLang="zh-CN" dirty="0">
                <a:latin typeface="Cambria Math" panose="02040503050406030204" pitchFamily="18" charset="0"/>
                <a:ea typeface="Cambria Math" panose="02040503050406030204" pitchFamily="18" charset="0"/>
              </a:rPr>
              <a:t> </a:t>
            </a:r>
            <a:r>
              <a:rPr lang="en-US" altLang="zh-CN" dirty="0" err="1">
                <a:latin typeface="Cambria Math" panose="02040503050406030204" pitchFamily="18" charset="0"/>
                <a:ea typeface="Cambria Math" panose="02040503050406030204" pitchFamily="18" charset="0"/>
              </a:rPr>
              <a:t>ms</a:t>
            </a:r>
            <a:r>
              <a:rPr lang="en-US" altLang="zh-CN" dirty="0">
                <a:latin typeface="Cambria Math" panose="02040503050406030204" pitchFamily="18" charset="0"/>
                <a:ea typeface="Cambria Math" panose="02040503050406030204" pitchFamily="18" charset="0"/>
              </a:rPr>
              <a:t>,</a:t>
            </a:r>
          </a:p>
          <a:p>
            <a:r>
              <a:rPr lang="en-US" altLang="zh-CN" dirty="0">
                <a:latin typeface="Cambria Math" panose="02040503050406030204" pitchFamily="18" charset="0"/>
                <a:ea typeface="Cambria Math" panose="02040503050406030204" pitchFamily="18" charset="0"/>
              </a:rPr>
              <a:t>after which the display will be automatically closed.</a:t>
            </a:r>
          </a:p>
          <a:p>
            <a:r>
              <a:rPr lang="en-US" altLang="zh-CN" dirty="0">
                <a:latin typeface="Cambria Math" panose="02040503050406030204" pitchFamily="18" charset="0"/>
                <a:ea typeface="Cambria Math" panose="02040503050406030204" pitchFamily="18" charset="0"/>
              </a:rPr>
              <a:t>If we put this function into a loop, we can show the video frame-by-frame.</a:t>
            </a:r>
          </a:p>
        </p:txBody>
      </p:sp>
      <p:sp>
        <p:nvSpPr>
          <p:cNvPr id="5" name="文本框 4">
            <a:extLst>
              <a:ext uri="{FF2B5EF4-FFF2-40B4-BE49-F238E27FC236}">
                <a16:creationId xmlns:a16="http://schemas.microsoft.com/office/drawing/2014/main" id="{51C479B7-69A3-46F9-AE87-D6CBD741156B}"/>
              </a:ext>
            </a:extLst>
          </p:cNvPr>
          <p:cNvSpPr txBox="1"/>
          <p:nvPr/>
        </p:nvSpPr>
        <p:spPr>
          <a:xfrm>
            <a:off x="8438559" y="2288517"/>
            <a:ext cx="3233395" cy="3170099"/>
          </a:xfrm>
          <a:prstGeom prst="rect">
            <a:avLst/>
          </a:prstGeom>
          <a:noFill/>
        </p:spPr>
        <p:txBody>
          <a:bodyPr wrap="square" rtlCol="0">
            <a:spAutoFit/>
          </a:bodyPr>
          <a:lstStyle/>
          <a:p>
            <a:r>
              <a:rPr lang="en-US" altLang="zh-CN" sz="2000" dirty="0">
                <a:solidFill>
                  <a:schemeClr val="accent5">
                    <a:lumMod val="50000"/>
                  </a:schemeClr>
                </a:solidFill>
                <a:latin typeface="Cambria Math" panose="02040503050406030204" pitchFamily="18" charset="0"/>
                <a:ea typeface="Cambria Math" panose="02040503050406030204" pitchFamily="18" charset="0"/>
              </a:rPr>
              <a:t>The </a:t>
            </a:r>
            <a:r>
              <a:rPr lang="en-US" altLang="zh-CN" sz="2000" dirty="0" err="1">
                <a:solidFill>
                  <a:schemeClr val="accent5">
                    <a:lumMod val="50000"/>
                  </a:schemeClr>
                </a:solidFill>
                <a:latin typeface="Cambria Math" panose="02040503050406030204" pitchFamily="18" charset="0"/>
                <a:ea typeface="Cambria Math" panose="02040503050406030204" pitchFamily="18" charset="0"/>
              </a:rPr>
              <a:t>retval</a:t>
            </a:r>
            <a:r>
              <a:rPr lang="en-US" altLang="zh-CN" sz="2000" dirty="0">
                <a:solidFill>
                  <a:schemeClr val="accent5">
                    <a:lumMod val="50000"/>
                  </a:schemeClr>
                </a:solidFill>
                <a:latin typeface="Cambria Math" panose="02040503050406030204" pitchFamily="18" charset="0"/>
                <a:ea typeface="Cambria Math" panose="02040503050406030204" pitchFamily="18" charset="0"/>
              </a:rPr>
              <a:t> of cv2.waitKey():</a:t>
            </a:r>
          </a:p>
          <a:p>
            <a:endParaRPr lang="en-US" altLang="zh-CN" sz="2000" dirty="0">
              <a:latin typeface="Cambria Math" panose="02040503050406030204" pitchFamily="18" charset="0"/>
              <a:ea typeface="Cambria Math" panose="02040503050406030204" pitchFamily="18" charset="0"/>
            </a:endParaRPr>
          </a:p>
          <a:p>
            <a:r>
              <a:rPr lang="en-US" altLang="zh-CN" sz="2000" dirty="0">
                <a:latin typeface="Cambria Math" panose="02040503050406030204" pitchFamily="18" charset="0"/>
                <a:ea typeface="Cambria Math" panose="02040503050406030204" pitchFamily="18" charset="0"/>
              </a:rPr>
              <a:t>When we do not press any key, it returns -1 (or we can consider it as 255, the complement code of -1)</a:t>
            </a:r>
          </a:p>
          <a:p>
            <a:endParaRPr lang="en-US" altLang="zh-CN" sz="2000" dirty="0">
              <a:latin typeface="Cambria Math" panose="02040503050406030204" pitchFamily="18" charset="0"/>
              <a:ea typeface="Cambria Math" panose="02040503050406030204" pitchFamily="18" charset="0"/>
            </a:endParaRPr>
          </a:p>
          <a:p>
            <a:r>
              <a:rPr lang="en-US" altLang="zh-CN" sz="2000" dirty="0">
                <a:latin typeface="Cambria Math" panose="02040503050406030204" pitchFamily="18" charset="0"/>
                <a:ea typeface="Cambria Math" panose="02040503050406030204" pitchFamily="18" charset="0"/>
              </a:rPr>
              <a:t>When we press a key, it returns the ASCII code</a:t>
            </a:r>
          </a:p>
          <a:p>
            <a:r>
              <a:rPr lang="en-US" altLang="zh-CN" sz="2000" dirty="0">
                <a:latin typeface="Cambria Math" panose="02040503050406030204" pitchFamily="18" charset="0"/>
                <a:ea typeface="Cambria Math" panose="02040503050406030204" pitchFamily="18" charset="0"/>
              </a:rPr>
              <a:t>(0~255).</a:t>
            </a:r>
            <a:endParaRPr lang="zh-CN" altLang="en-US" sz="2000" dirty="0">
              <a:latin typeface="Cambria Math" panose="02040503050406030204" pitchFamily="18" charset="0"/>
            </a:endParaRPr>
          </a:p>
        </p:txBody>
      </p:sp>
    </p:spTree>
    <p:extLst>
      <p:ext uri="{BB962C8B-B14F-4D97-AF65-F5344CB8AC3E}">
        <p14:creationId xmlns:p14="http://schemas.microsoft.com/office/powerpoint/2010/main" val="14396647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7C43E8-89DA-4877-99AF-893B30D8A70A}"/>
              </a:ext>
            </a:extLst>
          </p:cNvPr>
          <p:cNvSpPr>
            <a:spLocks noGrp="1"/>
          </p:cNvSpPr>
          <p:nvPr>
            <p:ph type="title"/>
          </p:nvPr>
        </p:nvSpPr>
        <p:spPr>
          <a:xfrm>
            <a:off x="1154954" y="973668"/>
            <a:ext cx="9036796" cy="706964"/>
          </a:xfrm>
        </p:spPr>
        <p:txBody>
          <a:bodyPr/>
          <a:lstStyle/>
          <a:p>
            <a:r>
              <a:rPr lang="en-US" altLang="zh-CN" dirty="0">
                <a:latin typeface="Consolas" panose="020B0609020204030204" pitchFamily="49" charset="0"/>
              </a:rPr>
              <a:t>Subtask III – Real-time Detection(1)</a:t>
            </a:r>
            <a:endParaRPr lang="zh-CN" altLang="en-US" dirty="0">
              <a:latin typeface="Consolas" panose="020B0609020204030204" pitchFamily="49" charset="0"/>
            </a:endParaRPr>
          </a:p>
        </p:txBody>
      </p:sp>
      <p:pic>
        <p:nvPicPr>
          <p:cNvPr id="4" name="图片 3">
            <a:extLst>
              <a:ext uri="{FF2B5EF4-FFF2-40B4-BE49-F238E27FC236}">
                <a16:creationId xmlns:a16="http://schemas.microsoft.com/office/drawing/2014/main" id="{8CEF1249-3CC7-4770-B445-C19F621D4EF4}"/>
              </a:ext>
            </a:extLst>
          </p:cNvPr>
          <p:cNvPicPr>
            <a:picLocks noChangeAspect="1"/>
          </p:cNvPicPr>
          <p:nvPr/>
        </p:nvPicPr>
        <p:blipFill>
          <a:blip r:embed="rId2"/>
          <a:stretch>
            <a:fillRect/>
          </a:stretch>
        </p:blipFill>
        <p:spPr>
          <a:xfrm>
            <a:off x="704884" y="2383752"/>
            <a:ext cx="3995576" cy="3189495"/>
          </a:xfrm>
          <a:prstGeom prst="rect">
            <a:avLst/>
          </a:prstGeom>
        </p:spPr>
      </p:pic>
      <p:pic>
        <p:nvPicPr>
          <p:cNvPr id="5" name="图片 4">
            <a:extLst>
              <a:ext uri="{FF2B5EF4-FFF2-40B4-BE49-F238E27FC236}">
                <a16:creationId xmlns:a16="http://schemas.microsoft.com/office/drawing/2014/main" id="{9D599AAB-5FEA-4A9E-96D0-27456A766B04}"/>
              </a:ext>
            </a:extLst>
          </p:cNvPr>
          <p:cNvPicPr>
            <a:picLocks noChangeAspect="1"/>
          </p:cNvPicPr>
          <p:nvPr/>
        </p:nvPicPr>
        <p:blipFill>
          <a:blip r:embed="rId3"/>
          <a:stretch>
            <a:fillRect/>
          </a:stretch>
        </p:blipFill>
        <p:spPr>
          <a:xfrm>
            <a:off x="6413885" y="2383752"/>
            <a:ext cx="3995577" cy="3189495"/>
          </a:xfrm>
          <a:prstGeom prst="rect">
            <a:avLst/>
          </a:prstGeom>
        </p:spPr>
      </p:pic>
      <p:sp>
        <p:nvSpPr>
          <p:cNvPr id="6" name="文本框 5">
            <a:extLst>
              <a:ext uri="{FF2B5EF4-FFF2-40B4-BE49-F238E27FC236}">
                <a16:creationId xmlns:a16="http://schemas.microsoft.com/office/drawing/2014/main" id="{E43CFB67-4BE5-4A02-ADA5-8B9C2C9AE84E}"/>
              </a:ext>
            </a:extLst>
          </p:cNvPr>
          <p:cNvSpPr txBox="1"/>
          <p:nvPr/>
        </p:nvSpPr>
        <p:spPr>
          <a:xfrm>
            <a:off x="704884" y="5884332"/>
            <a:ext cx="6135975" cy="584775"/>
          </a:xfrm>
          <a:prstGeom prst="rect">
            <a:avLst/>
          </a:prstGeom>
          <a:noFill/>
        </p:spPr>
        <p:txBody>
          <a:bodyPr wrap="square" rtlCol="0">
            <a:spAutoFit/>
          </a:bodyPr>
          <a:lstStyle/>
          <a:p>
            <a:r>
              <a:rPr lang="en-US" altLang="zh-CN" sz="3200">
                <a:solidFill>
                  <a:schemeClr val="accent4"/>
                </a:solidFill>
                <a:hlinkClick r:id="rId4" action="ppaction://hlinkfile">
                  <a:extLst>
                    <a:ext uri="{A12FA001-AC4F-418D-AE19-62706E023703}">
                      <ahyp:hlinkClr xmlns:ahyp="http://schemas.microsoft.com/office/drawing/2018/hyperlinkcolor" val="tx"/>
                    </a:ext>
                  </a:extLst>
                </a:hlinkClick>
              </a:rPr>
              <a:t>source file</a:t>
            </a:r>
            <a:endParaRPr lang="zh-CN" altLang="en-US" sz="3200">
              <a:solidFill>
                <a:schemeClr val="accent4"/>
              </a:solidFill>
            </a:endParaRPr>
          </a:p>
        </p:txBody>
      </p:sp>
    </p:spTree>
    <p:extLst>
      <p:ext uri="{BB962C8B-B14F-4D97-AF65-F5344CB8AC3E}">
        <p14:creationId xmlns:p14="http://schemas.microsoft.com/office/powerpoint/2010/main" val="45306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48100-575D-45BE-92A3-F5135BB35EDB}"/>
              </a:ext>
            </a:extLst>
          </p:cNvPr>
          <p:cNvSpPr>
            <a:spLocks noGrp="1"/>
          </p:cNvSpPr>
          <p:nvPr>
            <p:ph type="title"/>
          </p:nvPr>
        </p:nvSpPr>
        <p:spPr/>
        <p:txBody>
          <a:bodyPr/>
          <a:lstStyle/>
          <a:p>
            <a:r>
              <a:rPr lang="en-US" altLang="zh-CN" dirty="0">
                <a:latin typeface="Consolas" panose="020B0609020204030204" pitchFamily="49" charset="0"/>
              </a:rPr>
              <a:t>Problem Description</a:t>
            </a:r>
            <a:endParaRPr lang="zh-CN" altLang="en-US" dirty="0">
              <a:latin typeface="Consolas" panose="020B0609020204030204" pitchFamily="49" charset="0"/>
            </a:endParaRPr>
          </a:p>
        </p:txBody>
      </p:sp>
      <p:sp>
        <p:nvSpPr>
          <p:cNvPr id="3" name="内容占位符 2">
            <a:extLst>
              <a:ext uri="{FF2B5EF4-FFF2-40B4-BE49-F238E27FC236}">
                <a16:creationId xmlns:a16="http://schemas.microsoft.com/office/drawing/2014/main" id="{85A939C0-8313-447C-98D9-776B94E4CD2C}"/>
              </a:ext>
            </a:extLst>
          </p:cNvPr>
          <p:cNvSpPr>
            <a:spLocks noGrp="1"/>
          </p:cNvSpPr>
          <p:nvPr>
            <p:ph idx="1"/>
          </p:nvPr>
        </p:nvSpPr>
        <p:spPr>
          <a:xfrm>
            <a:off x="1154954" y="2603500"/>
            <a:ext cx="9065371" cy="3416300"/>
          </a:xfrm>
        </p:spPr>
        <p:txBody>
          <a:bodyPr>
            <a:normAutofit/>
          </a:bodyPr>
          <a:lstStyle/>
          <a:p>
            <a:r>
              <a:rPr lang="en-US" altLang="zh-CN" sz="2800" dirty="0">
                <a:latin typeface="Cambria Math" panose="02040503050406030204" pitchFamily="18" charset="0"/>
                <a:ea typeface="Cambria Math" panose="02040503050406030204" pitchFamily="18" charset="0"/>
              </a:rPr>
              <a:t>Tell whether the person in the given picture is smiling.</a:t>
            </a:r>
          </a:p>
          <a:p>
            <a:r>
              <a:rPr lang="en-US" altLang="zh-CN" sz="2800" dirty="0">
                <a:latin typeface="Cambria Math" panose="02040503050406030204" pitchFamily="18" charset="0"/>
                <a:ea typeface="Cambria Math" panose="02040503050406030204" pitchFamily="18" charset="0"/>
              </a:rPr>
              <a:t>Make the computer  learn smile detection</a:t>
            </a:r>
          </a:p>
          <a:p>
            <a:r>
              <a:rPr lang="en-US" altLang="zh-CN" sz="2800" dirty="0">
                <a:latin typeface="Cambria Math" panose="02040503050406030204" pitchFamily="18" charset="0"/>
                <a:ea typeface="Cambria Math" panose="02040503050406030204" pitchFamily="18" charset="0"/>
              </a:rPr>
              <a:t>Three subtasks:</a:t>
            </a:r>
          </a:p>
          <a:p>
            <a:pPr lvl="1"/>
            <a:r>
              <a:rPr lang="en-US" altLang="zh-CN" sz="2400" dirty="0">
                <a:latin typeface="Cambria Math" panose="02040503050406030204" pitchFamily="18" charset="0"/>
                <a:ea typeface="Cambria Math" panose="02040503050406030204" pitchFamily="18" charset="0"/>
              </a:rPr>
              <a:t>1.Face detection</a:t>
            </a:r>
          </a:p>
          <a:p>
            <a:pPr lvl="1"/>
            <a:r>
              <a:rPr lang="en-US" altLang="zh-CN" sz="2400" dirty="0">
                <a:latin typeface="Cambria Math" panose="02040503050406030204" pitchFamily="18" charset="0"/>
                <a:ea typeface="Cambria Math" panose="02040503050406030204" pitchFamily="18" charset="0"/>
              </a:rPr>
              <a:t>2.Smile classification</a:t>
            </a:r>
          </a:p>
          <a:p>
            <a:pPr lvl="1"/>
            <a:r>
              <a:rPr lang="en-US" altLang="zh-CN" sz="2400" dirty="0">
                <a:latin typeface="Cambria Math" panose="02040503050406030204" pitchFamily="18" charset="0"/>
                <a:ea typeface="Cambria Math" panose="02040503050406030204" pitchFamily="18" charset="0"/>
              </a:rPr>
              <a:t>3.Realize a real-time Smile Detection application using camera</a:t>
            </a:r>
            <a:endParaRPr lang="zh-CN" altLang="en-US" sz="2400" dirty="0">
              <a:latin typeface="Cambria Math" panose="02040503050406030204" pitchFamily="18" charset="0"/>
            </a:endParaRPr>
          </a:p>
        </p:txBody>
      </p:sp>
    </p:spTree>
    <p:extLst>
      <p:ext uri="{BB962C8B-B14F-4D97-AF65-F5344CB8AC3E}">
        <p14:creationId xmlns:p14="http://schemas.microsoft.com/office/powerpoint/2010/main" val="295436213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6580DB-AF3F-4BBE-96C1-7CB85489F92E}"/>
              </a:ext>
            </a:extLst>
          </p:cNvPr>
          <p:cNvSpPr>
            <a:spLocks noGrp="1"/>
          </p:cNvSpPr>
          <p:nvPr>
            <p:ph type="title"/>
          </p:nvPr>
        </p:nvSpPr>
        <p:spPr/>
        <p:txBody>
          <a:bodyPr/>
          <a:lstStyle/>
          <a:p>
            <a:r>
              <a:rPr lang="en-US" altLang="zh-CN" dirty="0">
                <a:latin typeface="Consolas" panose="020B0609020204030204" pitchFamily="49" charset="0"/>
              </a:rPr>
              <a:t>Subtask III – Code Changes</a:t>
            </a:r>
            <a:endParaRPr lang="zh-CN" altLang="en-US" dirty="0">
              <a:latin typeface="Consolas" panose="020B0609020204030204" pitchFamily="49" charset="0"/>
            </a:endParaRPr>
          </a:p>
        </p:txBody>
      </p:sp>
      <p:sp>
        <p:nvSpPr>
          <p:cNvPr id="4" name="文本框 3">
            <a:extLst>
              <a:ext uri="{FF2B5EF4-FFF2-40B4-BE49-F238E27FC236}">
                <a16:creationId xmlns:a16="http://schemas.microsoft.com/office/drawing/2014/main" id="{DF56974D-A5AA-4AD9-881C-96089D362D97}"/>
              </a:ext>
            </a:extLst>
          </p:cNvPr>
          <p:cNvSpPr txBox="1"/>
          <p:nvPr/>
        </p:nvSpPr>
        <p:spPr>
          <a:xfrm>
            <a:off x="548718" y="2186822"/>
            <a:ext cx="11167032" cy="4493538"/>
          </a:xfrm>
          <a:prstGeom prst="rect">
            <a:avLst/>
          </a:prstGeom>
          <a:noFill/>
        </p:spPr>
        <p:txBody>
          <a:bodyPr wrap="square" rtlCol="0">
            <a:spAutoFit/>
          </a:bodyPr>
          <a:lstStyle/>
          <a:p>
            <a:r>
              <a:rPr lang="en-US" altLang="zh-CN" sz="2200" b="1" dirty="0">
                <a:latin typeface="Cambria Math" panose="02040503050406030204" pitchFamily="18" charset="0"/>
                <a:ea typeface="Cambria Math" panose="02040503050406030204" pitchFamily="18" charset="0"/>
              </a:rPr>
              <a:t>We made some small changes on the basis of the reference code:</a:t>
            </a:r>
          </a:p>
          <a:p>
            <a:endParaRPr lang="en-US" altLang="zh-CN" sz="2200" dirty="0">
              <a:latin typeface="Cambria Math" panose="02040503050406030204" pitchFamily="18" charset="0"/>
              <a:ea typeface="Cambria Math" panose="02040503050406030204" pitchFamily="18" charset="0"/>
            </a:endParaRPr>
          </a:p>
          <a:p>
            <a:pPr marL="457200" indent="-457200">
              <a:buAutoNum type="arabicPeriod"/>
            </a:pPr>
            <a:r>
              <a:rPr lang="en-US" altLang="zh-CN" sz="2200" dirty="0">
                <a:latin typeface="Cambria Math" panose="02040503050406030204" pitchFamily="18" charset="0"/>
                <a:ea typeface="Cambria Math" panose="02040503050406030204" pitchFamily="18" charset="0"/>
              </a:rPr>
              <a:t>We changed the video format from .mp4 to .</a:t>
            </a:r>
            <a:r>
              <a:rPr lang="en-US" altLang="zh-CN" sz="2200" dirty="0" err="1">
                <a:latin typeface="Cambria Math" panose="02040503050406030204" pitchFamily="18" charset="0"/>
                <a:ea typeface="Cambria Math" panose="02040503050406030204" pitchFamily="18" charset="0"/>
              </a:rPr>
              <a:t>avi</a:t>
            </a:r>
            <a:r>
              <a:rPr lang="en-US" altLang="zh-CN" sz="2200" dirty="0">
                <a:latin typeface="Cambria Math" panose="02040503050406030204" pitchFamily="18" charset="0"/>
                <a:ea typeface="Cambria Math" panose="02040503050406030204" pitchFamily="18" charset="0"/>
              </a:rPr>
              <a:t>, and changed MP4V into XVID correspondingly, just to avoid the warnings reported by the interpreter.</a:t>
            </a:r>
          </a:p>
          <a:p>
            <a:pPr marL="457200" indent="-457200">
              <a:buAutoNum type="arabicPeriod"/>
            </a:pPr>
            <a:r>
              <a:rPr lang="en-US" altLang="zh-CN" sz="2200" dirty="0">
                <a:latin typeface="Cambria Math" panose="02040503050406030204" pitchFamily="18" charset="0"/>
                <a:ea typeface="Cambria Math" panose="02040503050406030204" pitchFamily="18" charset="0"/>
              </a:rPr>
              <a:t>We added a line of codes “</a:t>
            </a:r>
            <a:r>
              <a:rPr lang="en-US" altLang="zh-CN" sz="2200" dirty="0" err="1">
                <a:latin typeface="Cambria Math" panose="02040503050406030204" pitchFamily="18" charset="0"/>
                <a:ea typeface="Cambria Math" panose="02040503050406030204" pitchFamily="18" charset="0"/>
              </a:rPr>
              <a:t>out.release</a:t>
            </a:r>
            <a:r>
              <a:rPr lang="en-US" altLang="zh-CN" sz="2200" dirty="0">
                <a:latin typeface="Cambria Math" panose="02040503050406030204" pitchFamily="18" charset="0"/>
                <a:ea typeface="Cambria Math" panose="02040503050406030204" pitchFamily="18" charset="0"/>
              </a:rPr>
              <a:t>()” at the end of the code. Just to avoid such situation that we cannot delete or invoke the output file “output.avi” after running the real-time detection script.</a:t>
            </a:r>
          </a:p>
          <a:p>
            <a:pPr marL="457200" indent="-457200">
              <a:buAutoNum type="arabicPeriod"/>
            </a:pPr>
            <a:r>
              <a:rPr lang="en-US" altLang="zh-CN" sz="2200" dirty="0">
                <a:latin typeface="Cambria Math" panose="02040503050406030204" pitchFamily="18" charset="0"/>
                <a:ea typeface="Cambria Math" panose="02040503050406030204" pitchFamily="18" charset="0"/>
              </a:rPr>
              <a:t>We added a function to detect eyes. And it can be switched on/off by pressing ‘E’.</a:t>
            </a:r>
          </a:p>
          <a:p>
            <a:pPr marL="457200" indent="-457200">
              <a:buAutoNum type="arabicPeriod"/>
            </a:pPr>
            <a:r>
              <a:rPr lang="en-US" altLang="zh-CN" sz="2200" dirty="0">
                <a:latin typeface="Cambria Math" panose="02040503050406030204" pitchFamily="18" charset="0"/>
                <a:ea typeface="Cambria Math" panose="02040503050406030204" pitchFamily="18" charset="0"/>
              </a:rPr>
              <a:t>We added a function to scale the image. We realize this function by cv2.warpAffine() using the transfer matrix.</a:t>
            </a:r>
          </a:p>
          <a:p>
            <a:pPr marL="457200" indent="-457200">
              <a:buAutoNum type="arabicPeriod"/>
            </a:pPr>
            <a:r>
              <a:rPr lang="en-US" altLang="zh-CN" sz="2200" dirty="0">
                <a:latin typeface="Cambria Math" panose="02040503050406030204" pitchFamily="18" charset="0"/>
                <a:ea typeface="Cambria Math" panose="02040503050406030204" pitchFamily="18" charset="0"/>
              </a:rPr>
              <a:t>We added a function to reverse the image, making our camera more similar to a mirror, and bringing better using experiences to users.</a:t>
            </a:r>
          </a:p>
          <a:p>
            <a:endParaRPr lang="en-US" altLang="zh-CN" sz="2200" dirty="0">
              <a:latin typeface="Cambria Math" panose="02040503050406030204" pitchFamily="18" charset="0"/>
              <a:ea typeface="Cambria Math" panose="02040503050406030204" pitchFamily="18" charset="0"/>
            </a:endParaRPr>
          </a:p>
        </p:txBody>
      </p:sp>
    </p:spTree>
    <p:extLst>
      <p:ext uri="{BB962C8B-B14F-4D97-AF65-F5344CB8AC3E}">
        <p14:creationId xmlns:p14="http://schemas.microsoft.com/office/powerpoint/2010/main" val="365575319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E044C6-D560-4BAE-B2FA-18D5DA60F60A}"/>
              </a:ext>
            </a:extLst>
          </p:cNvPr>
          <p:cNvSpPr>
            <a:spLocks noGrp="1"/>
          </p:cNvSpPr>
          <p:nvPr>
            <p:ph type="title"/>
          </p:nvPr>
        </p:nvSpPr>
        <p:spPr>
          <a:xfrm>
            <a:off x="1154954" y="973668"/>
            <a:ext cx="10284571" cy="706964"/>
          </a:xfrm>
        </p:spPr>
        <p:txBody>
          <a:bodyPr/>
          <a:lstStyle/>
          <a:p>
            <a:r>
              <a:rPr lang="en-US" altLang="zh-CN" dirty="0">
                <a:latin typeface="Consolas" panose="020B0609020204030204" pitchFamily="49" charset="0"/>
              </a:rPr>
              <a:t>Subtask III – Some Problems For Version1</a:t>
            </a:r>
            <a:endParaRPr lang="zh-CN" altLang="en-US" dirty="0">
              <a:latin typeface="Consolas" panose="020B0609020204030204" pitchFamily="49" charset="0"/>
            </a:endParaRPr>
          </a:p>
        </p:txBody>
      </p:sp>
      <p:sp>
        <p:nvSpPr>
          <p:cNvPr id="3" name="内容占位符 2">
            <a:extLst>
              <a:ext uri="{FF2B5EF4-FFF2-40B4-BE49-F238E27FC236}">
                <a16:creationId xmlns:a16="http://schemas.microsoft.com/office/drawing/2014/main" id="{AA6B1A37-4CF3-4C58-BE30-AE340A3765A9}"/>
              </a:ext>
            </a:extLst>
          </p:cNvPr>
          <p:cNvSpPr>
            <a:spLocks noGrp="1"/>
          </p:cNvSpPr>
          <p:nvPr>
            <p:ph idx="1"/>
          </p:nvPr>
        </p:nvSpPr>
        <p:spPr>
          <a:xfrm>
            <a:off x="1154954" y="2603500"/>
            <a:ext cx="9189196" cy="3416300"/>
          </a:xfrm>
        </p:spPr>
        <p:txBody>
          <a:bodyPr>
            <a:normAutofit fontScale="92500" lnSpcReduction="10000"/>
          </a:bodyPr>
          <a:lstStyle/>
          <a:p>
            <a:r>
              <a:rPr lang="en-US" altLang="zh-CN" sz="2400" dirty="0">
                <a:latin typeface="Cambria Math" panose="02040503050406030204" pitchFamily="18" charset="0"/>
                <a:ea typeface="Cambria Math" panose="02040503050406030204" pitchFamily="18" charset="0"/>
              </a:rPr>
              <a:t>The program cannot be stopped by clicking the quit </a:t>
            </a:r>
            <a:r>
              <a:rPr lang="en-US" altLang="zh-CN" sz="2400" dirty="0" err="1">
                <a:latin typeface="Cambria Math" panose="02040503050406030204" pitchFamily="18" charset="0"/>
                <a:ea typeface="Cambria Math" panose="02040503050406030204" pitchFamily="18" charset="0"/>
              </a:rPr>
              <a:t>botton</a:t>
            </a:r>
            <a:r>
              <a:rPr lang="en-US" altLang="zh-CN" sz="2400" dirty="0">
                <a:latin typeface="Cambria Math" panose="02040503050406030204" pitchFamily="18" charset="0"/>
                <a:ea typeface="Cambria Math" panose="02040503050406030204" pitchFamily="18" charset="0"/>
              </a:rPr>
              <a:t>. It can only be closed by pressing keys.</a:t>
            </a:r>
          </a:p>
          <a:p>
            <a:r>
              <a:rPr lang="en-US" altLang="zh-CN" sz="2400" dirty="0">
                <a:latin typeface="Cambria Math" panose="02040503050406030204" pitchFamily="18" charset="0"/>
                <a:ea typeface="Cambria Math" panose="02040503050406030204" pitchFamily="18" charset="0"/>
              </a:rPr>
              <a:t>We can use “</a:t>
            </a:r>
            <a:r>
              <a:rPr lang="en-US" altLang="zh-CN" sz="2400" dirty="0" err="1">
                <a:latin typeface="Cambria Math" panose="02040503050406030204" pitchFamily="18" charset="0"/>
                <a:ea typeface="Cambria Math" panose="02040503050406030204" pitchFamily="18" charset="0"/>
              </a:rPr>
              <a:t>mouse_event</a:t>
            </a:r>
            <a:r>
              <a:rPr lang="en-US" altLang="zh-CN" sz="2400" dirty="0">
                <a:latin typeface="Cambria Math" panose="02040503050406030204" pitchFamily="18" charset="0"/>
                <a:ea typeface="Cambria Math" panose="02040503050406030204" pitchFamily="18" charset="0"/>
              </a:rPr>
              <a:t>” offered by cv2 to receive the message sent by the mouse. </a:t>
            </a:r>
          </a:p>
          <a:p>
            <a:r>
              <a:rPr lang="en-US" altLang="zh-CN" sz="2400" dirty="0">
                <a:latin typeface="Cambria Math" panose="02040503050406030204" pitchFamily="18" charset="0"/>
                <a:ea typeface="Cambria Math" panose="02040503050406030204" pitchFamily="18" charset="0"/>
              </a:rPr>
              <a:t>And we can set an area in the window. When the user click this area, the program ends.</a:t>
            </a:r>
          </a:p>
          <a:p>
            <a:r>
              <a:rPr lang="en-US" altLang="zh-CN" sz="2400" dirty="0">
                <a:latin typeface="Cambria Math" panose="02040503050406030204" pitchFamily="18" charset="0"/>
                <a:ea typeface="Cambria Math" panose="02040503050406030204" pitchFamily="18" charset="0"/>
              </a:rPr>
              <a:t>But there is still a problem, when we click the outside edge of the window, the “</a:t>
            </a:r>
            <a:r>
              <a:rPr lang="en-US" altLang="zh-CN" sz="2400" dirty="0" err="1">
                <a:latin typeface="Cambria Math" panose="02040503050406030204" pitchFamily="18" charset="0"/>
                <a:ea typeface="Cambria Math" panose="02040503050406030204" pitchFamily="18" charset="0"/>
              </a:rPr>
              <a:t>mouse_event</a:t>
            </a:r>
            <a:r>
              <a:rPr lang="en-US" altLang="zh-CN" sz="2400" dirty="0">
                <a:latin typeface="Cambria Math" panose="02040503050406030204" pitchFamily="18" charset="0"/>
                <a:ea typeface="Cambria Math" panose="02040503050406030204" pitchFamily="18" charset="0"/>
              </a:rPr>
              <a:t>” will not be triggered.</a:t>
            </a:r>
          </a:p>
          <a:p>
            <a:r>
              <a:rPr lang="en-US" altLang="zh-CN" sz="2400" dirty="0">
                <a:latin typeface="Cambria Math" panose="02040503050406030204" pitchFamily="18" charset="0"/>
                <a:ea typeface="Cambria Math" panose="02040503050406030204" pitchFamily="18" charset="0"/>
              </a:rPr>
              <a:t>So we come up with an idea:</a:t>
            </a:r>
            <a:r>
              <a:rPr lang="zh-CN" altLang="en-US" sz="2400" dirty="0">
                <a:latin typeface="Cambria Math" panose="02040503050406030204" pitchFamily="18" charset="0"/>
              </a:rPr>
              <a:t> </a:t>
            </a:r>
            <a:r>
              <a:rPr lang="en-US" altLang="zh-CN" sz="2400" dirty="0">
                <a:latin typeface="Cambria Math" panose="02040503050406030204" pitchFamily="18" charset="0"/>
                <a:ea typeface="Cambria Math" panose="02040503050406030204" pitchFamily="18" charset="0"/>
              </a:rPr>
              <a:t>we</a:t>
            </a:r>
            <a:r>
              <a:rPr lang="zh-CN" altLang="en-US" sz="2400" dirty="0">
                <a:latin typeface="Cambria Math" panose="02040503050406030204" pitchFamily="18" charset="0"/>
              </a:rPr>
              <a:t> </a:t>
            </a:r>
            <a:r>
              <a:rPr lang="en-US" altLang="zh-CN" sz="2400" dirty="0">
                <a:latin typeface="Cambria Math" panose="02040503050406030204" pitchFamily="18" charset="0"/>
                <a:ea typeface="Cambria Math" panose="02040503050406030204" pitchFamily="18" charset="0"/>
              </a:rPr>
              <a:t>can</a:t>
            </a:r>
            <a:r>
              <a:rPr lang="zh-CN" altLang="en-US" sz="2400" dirty="0">
                <a:latin typeface="Cambria Math" panose="02040503050406030204" pitchFamily="18" charset="0"/>
              </a:rPr>
              <a:t> </a:t>
            </a:r>
            <a:r>
              <a:rPr lang="en-US" altLang="zh-CN" sz="2400" dirty="0">
                <a:latin typeface="Cambria Math" panose="02040503050406030204" pitchFamily="18" charset="0"/>
                <a:ea typeface="Cambria Math" panose="02040503050406030204" pitchFamily="18" charset="0"/>
              </a:rPr>
              <a:t>use “</a:t>
            </a:r>
            <a:r>
              <a:rPr lang="en-US" altLang="zh-CN" sz="2400" dirty="0">
                <a:solidFill>
                  <a:schemeClr val="accent4"/>
                </a:solidFill>
                <a:latin typeface="Cambria Math" panose="02040503050406030204" pitchFamily="18" charset="0"/>
                <a:ea typeface="Cambria Math" panose="02040503050406030204" pitchFamily="18" charset="0"/>
              </a:rPr>
              <a:t>pyqt5</a:t>
            </a:r>
            <a:r>
              <a:rPr lang="en-US" altLang="zh-CN" sz="2400" dirty="0">
                <a:latin typeface="Cambria Math" panose="02040503050406030204" pitchFamily="18" charset="0"/>
                <a:ea typeface="Cambria Math" panose="02040503050406030204" pitchFamily="18" charset="0"/>
              </a:rPr>
              <a:t>”.</a:t>
            </a:r>
            <a:endParaRPr lang="zh-CN" altLang="en-US" sz="2400" dirty="0">
              <a:latin typeface="Cambria Math" panose="02040503050406030204" pitchFamily="18" charset="0"/>
            </a:endParaRPr>
          </a:p>
        </p:txBody>
      </p:sp>
    </p:spTree>
    <p:extLst>
      <p:ext uri="{BB962C8B-B14F-4D97-AF65-F5344CB8AC3E}">
        <p14:creationId xmlns:p14="http://schemas.microsoft.com/office/powerpoint/2010/main" val="4842282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2B3616-84F0-4DC7-8525-561E5965ABB3}"/>
              </a:ext>
            </a:extLst>
          </p:cNvPr>
          <p:cNvSpPr>
            <a:spLocks noGrp="1"/>
          </p:cNvSpPr>
          <p:nvPr>
            <p:ph type="title"/>
          </p:nvPr>
        </p:nvSpPr>
        <p:spPr>
          <a:xfrm>
            <a:off x="1154954" y="973668"/>
            <a:ext cx="9198721" cy="706964"/>
          </a:xfrm>
        </p:spPr>
        <p:txBody>
          <a:bodyPr/>
          <a:lstStyle/>
          <a:p>
            <a:r>
              <a:rPr lang="en-US" altLang="zh-CN" dirty="0">
                <a:latin typeface="Consolas" panose="020B0609020204030204" pitchFamily="49" charset="0"/>
              </a:rPr>
              <a:t>Subtask III – Real-time Detection(2)</a:t>
            </a:r>
            <a:endParaRPr lang="zh-CN" altLang="en-US" dirty="0">
              <a:latin typeface="Consolas" panose="020B0609020204030204" pitchFamily="49" charset="0"/>
            </a:endParaRPr>
          </a:p>
        </p:txBody>
      </p:sp>
      <p:sp>
        <p:nvSpPr>
          <p:cNvPr id="7" name="文本框 6">
            <a:extLst>
              <a:ext uri="{FF2B5EF4-FFF2-40B4-BE49-F238E27FC236}">
                <a16:creationId xmlns:a16="http://schemas.microsoft.com/office/drawing/2014/main" id="{88630143-9176-4ADB-AF75-CFA203B82933}"/>
              </a:ext>
            </a:extLst>
          </p:cNvPr>
          <p:cNvSpPr txBox="1"/>
          <p:nvPr/>
        </p:nvSpPr>
        <p:spPr>
          <a:xfrm>
            <a:off x="651660" y="5891647"/>
            <a:ext cx="5104660" cy="584775"/>
          </a:xfrm>
          <a:prstGeom prst="rect">
            <a:avLst/>
          </a:prstGeom>
          <a:noFill/>
        </p:spPr>
        <p:txBody>
          <a:bodyPr wrap="square" rtlCol="0">
            <a:spAutoFit/>
          </a:bodyPr>
          <a:lstStyle/>
          <a:p>
            <a:r>
              <a:rPr lang="en-US" altLang="zh-CN" sz="3200">
                <a:solidFill>
                  <a:schemeClr val="accent4"/>
                </a:solidFill>
                <a:hlinkClick r:id="rId2" action="ppaction://hlinkfile">
                  <a:extLst>
                    <a:ext uri="{A12FA001-AC4F-418D-AE19-62706E023703}">
                      <ahyp:hlinkClr xmlns:ahyp="http://schemas.microsoft.com/office/drawing/2018/hyperlinkcolor" val="tx"/>
                    </a:ext>
                  </a:extLst>
                </a:hlinkClick>
              </a:rPr>
              <a:t>source file</a:t>
            </a:r>
            <a:endParaRPr lang="zh-CN" altLang="en-US" sz="3200">
              <a:solidFill>
                <a:schemeClr val="accent4"/>
              </a:solidFill>
            </a:endParaRPr>
          </a:p>
        </p:txBody>
      </p:sp>
      <p:sp>
        <p:nvSpPr>
          <p:cNvPr id="8" name="文本框 7">
            <a:extLst>
              <a:ext uri="{FF2B5EF4-FFF2-40B4-BE49-F238E27FC236}">
                <a16:creationId xmlns:a16="http://schemas.microsoft.com/office/drawing/2014/main" id="{314F5D76-E031-4BB2-BF5A-01711190E22C}"/>
              </a:ext>
            </a:extLst>
          </p:cNvPr>
          <p:cNvSpPr txBox="1"/>
          <p:nvPr/>
        </p:nvSpPr>
        <p:spPr>
          <a:xfrm>
            <a:off x="3075547" y="5933453"/>
            <a:ext cx="8259757" cy="707886"/>
          </a:xfrm>
          <a:prstGeom prst="rect">
            <a:avLst/>
          </a:prstGeom>
          <a:noFill/>
        </p:spPr>
        <p:txBody>
          <a:bodyPr wrap="square" rtlCol="0">
            <a:spAutoFit/>
          </a:bodyPr>
          <a:lstStyle/>
          <a:p>
            <a:r>
              <a:rPr lang="en-US" altLang="zh-CN" sz="2000" dirty="0">
                <a:latin typeface="Cambria Math" panose="02040503050406030204" pitchFamily="18" charset="0"/>
                <a:ea typeface="Cambria Math" panose="02040503050406030204" pitchFamily="18" charset="0"/>
              </a:rPr>
              <a:t>In this version, the interface is more friendly, and more pleasant to see.</a:t>
            </a:r>
          </a:p>
          <a:p>
            <a:r>
              <a:rPr lang="en-US" altLang="zh-CN" sz="2000" dirty="0">
                <a:latin typeface="Cambria Math" panose="02040503050406030204" pitchFamily="18" charset="0"/>
                <a:ea typeface="Cambria Math" panose="02040503050406030204" pitchFamily="18" charset="0"/>
              </a:rPr>
              <a:t>And we can click the </a:t>
            </a:r>
            <a:r>
              <a:rPr lang="en-US" altLang="zh-CN" sz="2000" dirty="0" err="1">
                <a:latin typeface="Cambria Math" panose="02040503050406030204" pitchFamily="18" charset="0"/>
                <a:ea typeface="Cambria Math" panose="02040503050406030204" pitchFamily="18" charset="0"/>
              </a:rPr>
              <a:t>botton</a:t>
            </a:r>
            <a:r>
              <a:rPr lang="en-US" altLang="zh-CN" sz="2000" dirty="0">
                <a:latin typeface="Cambria Math" panose="02040503050406030204" pitchFamily="18" charset="0"/>
                <a:ea typeface="Cambria Math" panose="02040503050406030204" pitchFamily="18" charset="0"/>
              </a:rPr>
              <a:t> instead of pressing keys.</a:t>
            </a:r>
            <a:endParaRPr lang="zh-CN" altLang="en-US" sz="2000" dirty="0">
              <a:latin typeface="Cambria Math" panose="02040503050406030204" pitchFamily="18" charset="0"/>
            </a:endParaRPr>
          </a:p>
        </p:txBody>
      </p:sp>
      <p:pic>
        <p:nvPicPr>
          <p:cNvPr id="9" name="图片 8">
            <a:extLst>
              <a:ext uri="{FF2B5EF4-FFF2-40B4-BE49-F238E27FC236}">
                <a16:creationId xmlns:a16="http://schemas.microsoft.com/office/drawing/2014/main" id="{0FCE6B7F-A870-4037-AF1F-A755B3039F3A}"/>
              </a:ext>
            </a:extLst>
          </p:cNvPr>
          <p:cNvPicPr>
            <a:picLocks noChangeAspect="1"/>
          </p:cNvPicPr>
          <p:nvPr/>
        </p:nvPicPr>
        <p:blipFill>
          <a:blip r:embed="rId3"/>
          <a:stretch>
            <a:fillRect/>
          </a:stretch>
        </p:blipFill>
        <p:spPr>
          <a:xfrm>
            <a:off x="687886" y="2361359"/>
            <a:ext cx="4847774" cy="3334476"/>
          </a:xfrm>
          <a:prstGeom prst="rect">
            <a:avLst/>
          </a:prstGeom>
        </p:spPr>
      </p:pic>
      <p:pic>
        <p:nvPicPr>
          <p:cNvPr id="10" name="图片 9">
            <a:extLst>
              <a:ext uri="{FF2B5EF4-FFF2-40B4-BE49-F238E27FC236}">
                <a16:creationId xmlns:a16="http://schemas.microsoft.com/office/drawing/2014/main" id="{3A9A789F-9AD3-4347-9C4F-4BE1E564443A}"/>
              </a:ext>
            </a:extLst>
          </p:cNvPr>
          <p:cNvPicPr>
            <a:picLocks noChangeAspect="1"/>
          </p:cNvPicPr>
          <p:nvPr/>
        </p:nvPicPr>
        <p:blipFill>
          <a:blip r:embed="rId4"/>
          <a:stretch>
            <a:fillRect/>
          </a:stretch>
        </p:blipFill>
        <p:spPr>
          <a:xfrm>
            <a:off x="6158144" y="2361359"/>
            <a:ext cx="4847775" cy="3334476"/>
          </a:xfrm>
          <a:prstGeom prst="rect">
            <a:avLst/>
          </a:prstGeom>
        </p:spPr>
      </p:pic>
    </p:spTree>
    <p:extLst>
      <p:ext uri="{BB962C8B-B14F-4D97-AF65-F5344CB8AC3E}">
        <p14:creationId xmlns:p14="http://schemas.microsoft.com/office/powerpoint/2010/main" val="327462470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2B5B0C-B08E-47A0-A79B-DB9012922B38}"/>
              </a:ext>
            </a:extLst>
          </p:cNvPr>
          <p:cNvSpPr>
            <a:spLocks noGrp="1"/>
          </p:cNvSpPr>
          <p:nvPr>
            <p:ph type="title"/>
          </p:nvPr>
        </p:nvSpPr>
        <p:spPr/>
        <p:txBody>
          <a:bodyPr/>
          <a:lstStyle/>
          <a:p>
            <a:r>
              <a:rPr lang="en-US" altLang="zh-CN" dirty="0">
                <a:latin typeface="Consolas" panose="020B0609020204030204" pitchFamily="49" charset="0"/>
              </a:rPr>
              <a:t>Subtask III – Version2 </a:t>
            </a:r>
            <a:endParaRPr lang="zh-CN" altLang="en-US" dirty="0">
              <a:latin typeface="Consolas" panose="020B0609020204030204" pitchFamily="49" charset="0"/>
            </a:endParaRPr>
          </a:p>
        </p:txBody>
      </p:sp>
      <p:graphicFrame>
        <p:nvGraphicFramePr>
          <p:cNvPr id="4" name="表格 3">
            <a:extLst>
              <a:ext uri="{FF2B5EF4-FFF2-40B4-BE49-F238E27FC236}">
                <a16:creationId xmlns:a16="http://schemas.microsoft.com/office/drawing/2014/main" id="{24C6E929-7433-41FE-B014-38F50395B28A}"/>
              </a:ext>
            </a:extLst>
          </p:cNvPr>
          <p:cNvGraphicFramePr>
            <a:graphicFrameLocks noGrp="1"/>
          </p:cNvGraphicFramePr>
          <p:nvPr>
            <p:extLst>
              <p:ext uri="{D42A27DB-BD31-4B8C-83A1-F6EECF244321}">
                <p14:modId xmlns:p14="http://schemas.microsoft.com/office/powerpoint/2010/main" val="2605636070"/>
              </p:ext>
            </p:extLst>
          </p:nvPr>
        </p:nvGraphicFramePr>
        <p:xfrm>
          <a:off x="619125" y="2457511"/>
          <a:ext cx="10772774" cy="3992880"/>
        </p:xfrm>
        <a:graphic>
          <a:graphicData uri="http://schemas.openxmlformats.org/drawingml/2006/table">
            <a:tbl>
              <a:tblPr firstRow="1" bandRow="1">
                <a:tableStyleId>{F5AB1C69-6EDB-4FF4-983F-18BD219EF322}</a:tableStyleId>
              </a:tblPr>
              <a:tblGrid>
                <a:gridCol w="5386387">
                  <a:extLst>
                    <a:ext uri="{9D8B030D-6E8A-4147-A177-3AD203B41FA5}">
                      <a16:colId xmlns:a16="http://schemas.microsoft.com/office/drawing/2014/main" val="52062370"/>
                    </a:ext>
                  </a:extLst>
                </a:gridCol>
                <a:gridCol w="5386387">
                  <a:extLst>
                    <a:ext uri="{9D8B030D-6E8A-4147-A177-3AD203B41FA5}">
                      <a16:colId xmlns:a16="http://schemas.microsoft.com/office/drawing/2014/main" val="484973935"/>
                    </a:ext>
                  </a:extLst>
                </a:gridCol>
              </a:tblGrid>
              <a:tr h="370840">
                <a:tc>
                  <a:txBody>
                    <a:bodyPr/>
                    <a:lstStyle/>
                    <a:p>
                      <a:r>
                        <a:rPr lang="en-US" altLang="zh-CN" sz="2000" dirty="0">
                          <a:latin typeface="Cambria Math" panose="02040503050406030204" pitchFamily="18" charset="0"/>
                          <a:ea typeface="Cambria Math" panose="02040503050406030204" pitchFamily="18" charset="0"/>
                        </a:rPr>
                        <a:t>Function(or Improvement)</a:t>
                      </a:r>
                      <a:endParaRPr lang="zh-CN" altLang="en-US" sz="2000" dirty="0">
                        <a:latin typeface="Cambria Math" panose="02040503050406030204" pitchFamily="18" charset="0"/>
                      </a:endParaRPr>
                    </a:p>
                  </a:txBody>
                  <a:tcPr/>
                </a:tc>
                <a:tc>
                  <a:txBody>
                    <a:bodyPr/>
                    <a:lstStyle/>
                    <a:p>
                      <a:r>
                        <a:rPr lang="en-US" altLang="zh-CN" sz="2000">
                          <a:latin typeface="Cambria Math" panose="02040503050406030204" pitchFamily="18" charset="0"/>
                          <a:ea typeface="Cambria Math" panose="02040503050406030204" pitchFamily="18" charset="0"/>
                        </a:rPr>
                        <a:t>Realize(codes and details)</a:t>
                      </a:r>
                      <a:endParaRPr lang="zh-CN" altLang="en-US" sz="2000">
                        <a:latin typeface="Cambria Math" panose="02040503050406030204" pitchFamily="18" charset="0"/>
                      </a:endParaRPr>
                    </a:p>
                  </a:txBody>
                  <a:tcPr/>
                </a:tc>
                <a:extLst>
                  <a:ext uri="{0D108BD9-81ED-4DB2-BD59-A6C34878D82A}">
                    <a16:rowId xmlns:a16="http://schemas.microsoft.com/office/drawing/2014/main" val="2548431888"/>
                  </a:ext>
                </a:extLst>
              </a:tr>
              <a:tr h="370840">
                <a:tc>
                  <a:txBody>
                    <a:bodyPr/>
                    <a:lstStyle/>
                    <a:p>
                      <a:r>
                        <a:rPr lang="en-US" altLang="zh-CN" sz="2000">
                          <a:latin typeface="Cambria Math" panose="02040503050406030204" pitchFamily="18" charset="0"/>
                          <a:ea typeface="Cambria Math" panose="02040503050406030204" pitchFamily="18" charset="0"/>
                        </a:rPr>
                        <a:t>Click the cross to quit</a:t>
                      </a:r>
                      <a:endParaRPr lang="zh-CN" altLang="en-US" sz="2000">
                        <a:latin typeface="Cambria Math" panose="02040503050406030204" pitchFamily="18" charset="0"/>
                      </a:endParaRPr>
                    </a:p>
                  </a:txBody>
                  <a:tcPr/>
                </a:tc>
                <a:tc>
                  <a:txBody>
                    <a:bodyPr/>
                    <a:lstStyle/>
                    <a:p>
                      <a:r>
                        <a:rPr lang="en-US" altLang="zh-CN" sz="2000">
                          <a:latin typeface="Cambria Math" panose="02040503050406030204" pitchFamily="18" charset="0"/>
                          <a:ea typeface="Cambria Math" panose="02040503050406030204" pitchFamily="18" charset="0"/>
                        </a:rPr>
                        <a:t>Use the pyqt5 widget</a:t>
                      </a:r>
                      <a:endParaRPr lang="zh-CN" altLang="en-US" sz="2000">
                        <a:latin typeface="Cambria Math" panose="02040503050406030204" pitchFamily="18" charset="0"/>
                      </a:endParaRPr>
                    </a:p>
                  </a:txBody>
                  <a:tcPr/>
                </a:tc>
                <a:extLst>
                  <a:ext uri="{0D108BD9-81ED-4DB2-BD59-A6C34878D82A}">
                    <a16:rowId xmlns:a16="http://schemas.microsoft.com/office/drawing/2014/main" val="2847843418"/>
                  </a:ext>
                </a:extLst>
              </a:tr>
              <a:tr h="370840">
                <a:tc>
                  <a:txBody>
                    <a:bodyPr/>
                    <a:lstStyle/>
                    <a:p>
                      <a:r>
                        <a:rPr lang="en-US" altLang="zh-CN" sz="2000">
                          <a:latin typeface="Cambria Math" panose="02040503050406030204" pitchFamily="18" charset="0"/>
                          <a:ea typeface="Cambria Math" panose="02040503050406030204" pitchFamily="18" charset="0"/>
                        </a:rPr>
                        <a:t>Elegant window layout</a:t>
                      </a:r>
                      <a:endParaRPr lang="zh-CN" altLang="en-US" sz="2000">
                        <a:latin typeface="Cambria Math" panose="02040503050406030204" pitchFamily="18" charset="0"/>
                      </a:endParaRPr>
                    </a:p>
                  </a:txBody>
                  <a:tcPr/>
                </a:tc>
                <a:tc>
                  <a:txBody>
                    <a:bodyPr/>
                    <a:lstStyle/>
                    <a:p>
                      <a:r>
                        <a:rPr lang="en-US" altLang="zh-CN" sz="2000">
                          <a:latin typeface="Cambria Math" panose="02040503050406030204" pitchFamily="18" charset="0"/>
                          <a:ea typeface="Cambria Math" panose="02040503050406030204" pitchFamily="18" charset="0"/>
                        </a:rPr>
                        <a:t>Use the grid layout to design</a:t>
                      </a:r>
                      <a:endParaRPr lang="zh-CN" altLang="en-US" sz="2000">
                        <a:latin typeface="Cambria Math" panose="02040503050406030204" pitchFamily="18" charset="0"/>
                      </a:endParaRPr>
                    </a:p>
                  </a:txBody>
                  <a:tcPr/>
                </a:tc>
                <a:extLst>
                  <a:ext uri="{0D108BD9-81ED-4DB2-BD59-A6C34878D82A}">
                    <a16:rowId xmlns:a16="http://schemas.microsoft.com/office/drawing/2014/main" val="3269578303"/>
                  </a:ext>
                </a:extLst>
              </a:tr>
              <a:tr h="370840">
                <a:tc>
                  <a:txBody>
                    <a:bodyPr/>
                    <a:lstStyle/>
                    <a:p>
                      <a:r>
                        <a:rPr lang="en-US" altLang="zh-CN" sz="2000" dirty="0">
                          <a:latin typeface="Cambria Math" panose="02040503050406030204" pitchFamily="18" charset="0"/>
                          <a:ea typeface="Cambria Math" panose="02040503050406030204" pitchFamily="18" charset="0"/>
                        </a:rPr>
                        <a:t>Switch on/off functions by clicking buttons</a:t>
                      </a:r>
                      <a:endParaRPr lang="zh-CN" altLang="en-US" sz="2000" dirty="0">
                        <a:latin typeface="Cambria Math" panose="02040503050406030204" pitchFamily="18" charset="0"/>
                      </a:endParaRPr>
                    </a:p>
                  </a:txBody>
                  <a:tcPr/>
                </a:tc>
                <a:tc>
                  <a:txBody>
                    <a:bodyPr/>
                    <a:lstStyle/>
                    <a:p>
                      <a:r>
                        <a:rPr lang="en-US" altLang="zh-CN" sz="2000">
                          <a:latin typeface="Cambria Math" panose="02040503050406030204" pitchFamily="18" charset="0"/>
                          <a:ea typeface="Cambria Math" panose="02040503050406030204" pitchFamily="18" charset="0"/>
                        </a:rPr>
                        <a:t>Use Qt’s signals and slots</a:t>
                      </a:r>
                      <a:endParaRPr lang="zh-CN" altLang="en-US" sz="2000">
                        <a:latin typeface="Cambria Math" panose="02040503050406030204" pitchFamily="18" charset="0"/>
                      </a:endParaRPr>
                    </a:p>
                  </a:txBody>
                  <a:tcPr/>
                </a:tc>
                <a:extLst>
                  <a:ext uri="{0D108BD9-81ED-4DB2-BD59-A6C34878D82A}">
                    <a16:rowId xmlns:a16="http://schemas.microsoft.com/office/drawing/2014/main" val="4162618433"/>
                  </a:ext>
                </a:extLst>
              </a:tr>
              <a:tr h="320040">
                <a:tc>
                  <a:txBody>
                    <a:bodyPr/>
                    <a:lstStyle/>
                    <a:p>
                      <a:r>
                        <a:rPr lang="en-US" altLang="zh-CN" sz="2000">
                          <a:latin typeface="Cambria Math" panose="02040503050406030204" pitchFamily="18" charset="0"/>
                          <a:ea typeface="Cambria Math" panose="02040503050406030204" pitchFamily="18" charset="0"/>
                        </a:rPr>
                        <a:t>Inquire whether save the video or not when quitting</a:t>
                      </a:r>
                      <a:endParaRPr lang="zh-CN" altLang="en-US" sz="2000">
                        <a:latin typeface="Cambria Math" panose="02040503050406030204" pitchFamily="18" charset="0"/>
                      </a:endParaRPr>
                    </a:p>
                  </a:txBody>
                  <a:tcPr/>
                </a:tc>
                <a:tc>
                  <a:txBody>
                    <a:bodyPr/>
                    <a:lstStyle/>
                    <a:p>
                      <a:r>
                        <a:rPr lang="en-US" altLang="zh-CN" sz="2000">
                          <a:latin typeface="Cambria Math" panose="02040503050406030204" pitchFamily="18" charset="0"/>
                          <a:ea typeface="Cambria Math" panose="02040503050406030204" pitchFamily="18" charset="0"/>
                        </a:rPr>
                        <a:t>Rewrite the close_event, and use the QMessageBox</a:t>
                      </a:r>
                      <a:endParaRPr lang="zh-CN" altLang="en-US" sz="2000">
                        <a:latin typeface="Cambria Math" panose="02040503050406030204" pitchFamily="18" charset="0"/>
                      </a:endParaRPr>
                    </a:p>
                  </a:txBody>
                  <a:tcPr/>
                </a:tc>
                <a:extLst>
                  <a:ext uri="{0D108BD9-81ED-4DB2-BD59-A6C34878D82A}">
                    <a16:rowId xmlns:a16="http://schemas.microsoft.com/office/drawing/2014/main" val="2321104707"/>
                  </a:ext>
                </a:extLst>
              </a:tr>
              <a:tr h="320040">
                <a:tc>
                  <a:txBody>
                    <a:bodyPr/>
                    <a:lstStyle/>
                    <a:p>
                      <a:r>
                        <a:rPr lang="en-US" altLang="zh-CN" sz="2000">
                          <a:latin typeface="Cambria Math" panose="02040503050406030204" pitchFamily="18" charset="0"/>
                          <a:ea typeface="Cambria Math" panose="02040503050406030204" pitchFamily="18" charset="0"/>
                        </a:rPr>
                        <a:t>Scale the image and reverse the image</a:t>
                      </a:r>
                      <a:endParaRPr lang="zh-CN" altLang="en-US" sz="2000">
                        <a:latin typeface="Cambria Math" panose="02040503050406030204" pitchFamily="18" charset="0"/>
                      </a:endParaRPr>
                    </a:p>
                  </a:txBody>
                  <a:tcPr/>
                </a:tc>
                <a:tc>
                  <a:txBody>
                    <a:bodyPr/>
                    <a:lstStyle/>
                    <a:p>
                      <a:r>
                        <a:rPr lang="en-US" altLang="zh-CN" sz="2000">
                          <a:latin typeface="Cambria Math" panose="02040503050406030204" pitchFamily="18" charset="0"/>
                          <a:ea typeface="Cambria Math" panose="02040503050406030204" pitchFamily="18" charset="0"/>
                        </a:rPr>
                        <a:t>Use transfer matrix. Use cv2.warpAffine() and cv2.flip()</a:t>
                      </a:r>
                      <a:endParaRPr lang="zh-CN" altLang="en-US" sz="2000">
                        <a:latin typeface="Cambria Math" panose="02040503050406030204" pitchFamily="18" charset="0"/>
                      </a:endParaRPr>
                    </a:p>
                  </a:txBody>
                  <a:tcPr/>
                </a:tc>
                <a:extLst>
                  <a:ext uri="{0D108BD9-81ED-4DB2-BD59-A6C34878D82A}">
                    <a16:rowId xmlns:a16="http://schemas.microsoft.com/office/drawing/2014/main" val="1272000710"/>
                  </a:ext>
                </a:extLst>
              </a:tr>
              <a:tr h="320040">
                <a:tc>
                  <a:txBody>
                    <a:bodyPr/>
                    <a:lstStyle/>
                    <a:p>
                      <a:r>
                        <a:rPr lang="en-US" altLang="zh-CN" sz="2000" dirty="0">
                          <a:latin typeface="Cambria Math" panose="02040503050406030204" pitchFamily="18" charset="0"/>
                          <a:ea typeface="Cambria Math" panose="02040503050406030204" pitchFamily="18" charset="0"/>
                        </a:rPr>
                        <a:t>Improve the accuracy rate of smile detection</a:t>
                      </a:r>
                      <a:endParaRPr lang="zh-CN" altLang="en-US" sz="2000" dirty="0">
                        <a:latin typeface="Cambria Math" panose="02040503050406030204" pitchFamily="18" charset="0"/>
                      </a:endParaRPr>
                    </a:p>
                  </a:txBody>
                  <a:tcPr/>
                </a:tc>
                <a:tc>
                  <a:txBody>
                    <a:bodyPr/>
                    <a:lstStyle/>
                    <a:p>
                      <a:r>
                        <a:rPr lang="en-US" altLang="zh-CN" sz="2000" dirty="0">
                          <a:latin typeface="Cambria Math" panose="02040503050406030204" pitchFamily="18" charset="0"/>
                          <a:ea typeface="Cambria Math" panose="02040503050406030204" pitchFamily="18" charset="0"/>
                        </a:rPr>
                        <a:t>Adjust the parameters. Change the fixed minimum detecting size into a variable which changes with the size of detected faces.</a:t>
                      </a:r>
                      <a:endParaRPr lang="zh-CN" altLang="en-US" sz="2000" dirty="0">
                        <a:latin typeface="Cambria Math" panose="02040503050406030204" pitchFamily="18" charset="0"/>
                      </a:endParaRPr>
                    </a:p>
                  </a:txBody>
                  <a:tcPr/>
                </a:tc>
                <a:extLst>
                  <a:ext uri="{0D108BD9-81ED-4DB2-BD59-A6C34878D82A}">
                    <a16:rowId xmlns:a16="http://schemas.microsoft.com/office/drawing/2014/main" val="3885998648"/>
                  </a:ext>
                </a:extLst>
              </a:tr>
            </a:tbl>
          </a:graphicData>
        </a:graphic>
      </p:graphicFrame>
    </p:spTree>
    <p:extLst>
      <p:ext uri="{BB962C8B-B14F-4D97-AF65-F5344CB8AC3E}">
        <p14:creationId xmlns:p14="http://schemas.microsoft.com/office/powerpoint/2010/main" val="23268127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2CEDD7-50FB-4D4B-83C7-B8BE5C6F1E0C}"/>
              </a:ext>
            </a:extLst>
          </p:cNvPr>
          <p:cNvSpPr>
            <a:spLocks noGrp="1"/>
          </p:cNvSpPr>
          <p:nvPr>
            <p:ph type="title"/>
          </p:nvPr>
        </p:nvSpPr>
        <p:spPr/>
        <p:txBody>
          <a:bodyPr/>
          <a:lstStyle/>
          <a:p>
            <a:r>
              <a:rPr lang="en-US" altLang="zh-CN" dirty="0">
                <a:latin typeface="Consolas" panose="020B0609020204030204" pitchFamily="49" charset="0"/>
              </a:rPr>
              <a:t>Problem Analysis</a:t>
            </a:r>
            <a:endParaRPr lang="zh-CN" altLang="en-US" dirty="0">
              <a:latin typeface="Consolas" panose="020B0609020204030204" pitchFamily="49" charset="0"/>
            </a:endParaRPr>
          </a:p>
        </p:txBody>
      </p:sp>
      <p:sp>
        <p:nvSpPr>
          <p:cNvPr id="3" name="内容占位符 2">
            <a:extLst>
              <a:ext uri="{FF2B5EF4-FFF2-40B4-BE49-F238E27FC236}">
                <a16:creationId xmlns:a16="http://schemas.microsoft.com/office/drawing/2014/main" id="{6F4781CD-C0E7-4AC1-A6CF-E10D3758BB8D}"/>
              </a:ext>
            </a:extLst>
          </p:cNvPr>
          <p:cNvSpPr>
            <a:spLocks noGrp="1"/>
          </p:cNvSpPr>
          <p:nvPr>
            <p:ph idx="1"/>
          </p:nvPr>
        </p:nvSpPr>
        <p:spPr>
          <a:xfrm>
            <a:off x="428625" y="2413000"/>
            <a:ext cx="11134725" cy="4064000"/>
          </a:xfrm>
        </p:spPr>
        <p:txBody>
          <a:bodyPr>
            <a:noAutofit/>
          </a:bodyPr>
          <a:lstStyle/>
          <a:p>
            <a:r>
              <a:rPr lang="en-US" altLang="zh-CN" sz="2300" dirty="0">
                <a:latin typeface="Cambria Math" panose="02040503050406030204" pitchFamily="18" charset="0"/>
                <a:ea typeface="Cambria Math" panose="02040503050406030204" pitchFamily="18" charset="0"/>
              </a:rPr>
              <a:t>This is a typical classification problem. We can solve it using traditional machine learning approaches.</a:t>
            </a:r>
          </a:p>
          <a:p>
            <a:r>
              <a:rPr lang="en-US" altLang="zh-CN" sz="2300" dirty="0">
                <a:latin typeface="Cambria Math" panose="02040503050406030204" pitchFamily="18" charset="0"/>
                <a:ea typeface="Cambria Math" panose="02040503050406030204" pitchFamily="18" charset="0"/>
              </a:rPr>
              <a:t>We use LBP to deal with the images of human faces. LBP records the contrast information between the pixel and the surrounding pixels, and describes local texture features.</a:t>
            </a:r>
          </a:p>
          <a:p>
            <a:r>
              <a:rPr lang="en-US" altLang="zh-CN" sz="2300" dirty="0">
                <a:latin typeface="Cambria Math" panose="02040503050406030204" pitchFamily="18" charset="0"/>
                <a:ea typeface="Cambria Math" panose="02040503050406030204" pitchFamily="18" charset="0"/>
              </a:rPr>
              <a:t>We use the eigenvectors that we get from LBP as the training set to build an SVM model, a powerful binary classifier. </a:t>
            </a:r>
          </a:p>
          <a:p>
            <a:r>
              <a:rPr lang="en-US" altLang="zh-CN" sz="2300" dirty="0">
                <a:latin typeface="Cambria Math" panose="02040503050406030204" pitchFamily="18" charset="0"/>
                <a:ea typeface="Cambria Math" panose="02040503050406030204" pitchFamily="18" charset="0"/>
              </a:rPr>
              <a:t>SVM can efficiently perform a non-linear classification using the kernel trick, mapping the input into high-dimensional feature spaces. And using kernel tricks, the calculations in high-dimensional spaces are not so complex.</a:t>
            </a:r>
            <a:endParaRPr lang="zh-CN" altLang="en-US" sz="2300" dirty="0">
              <a:latin typeface="Cambria Math" panose="02040503050406030204" pitchFamily="18" charset="0"/>
            </a:endParaRPr>
          </a:p>
        </p:txBody>
      </p:sp>
    </p:spTree>
    <p:extLst>
      <p:ext uri="{BB962C8B-B14F-4D97-AF65-F5344CB8AC3E}">
        <p14:creationId xmlns:p14="http://schemas.microsoft.com/office/powerpoint/2010/main" val="9976243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DE2ED8-0FAB-4014-A867-71B9C78E8829}"/>
              </a:ext>
            </a:extLst>
          </p:cNvPr>
          <p:cNvSpPr>
            <a:spLocks noGrp="1"/>
          </p:cNvSpPr>
          <p:nvPr>
            <p:ph type="title"/>
          </p:nvPr>
        </p:nvSpPr>
        <p:spPr/>
        <p:txBody>
          <a:bodyPr/>
          <a:lstStyle/>
          <a:p>
            <a:r>
              <a:rPr lang="en-US" altLang="zh-CN" dirty="0">
                <a:latin typeface="Consolas" panose="020B0609020204030204" pitchFamily="49" charset="0"/>
              </a:rPr>
              <a:t>Subtask I - Face Detection</a:t>
            </a:r>
            <a:endParaRPr lang="zh-CN" altLang="en-US" dirty="0">
              <a:latin typeface="Consolas" panose="020B0609020204030204" pitchFamily="49" charset="0"/>
            </a:endParaRPr>
          </a:p>
        </p:txBody>
      </p:sp>
      <p:sp>
        <p:nvSpPr>
          <p:cNvPr id="4" name="文本框 3">
            <a:extLst>
              <a:ext uri="{FF2B5EF4-FFF2-40B4-BE49-F238E27FC236}">
                <a16:creationId xmlns:a16="http://schemas.microsoft.com/office/drawing/2014/main" id="{70059365-98BE-4379-ADD1-914D8B0A103F}"/>
              </a:ext>
            </a:extLst>
          </p:cNvPr>
          <p:cNvSpPr txBox="1"/>
          <p:nvPr/>
        </p:nvSpPr>
        <p:spPr>
          <a:xfrm>
            <a:off x="6181725" y="2603500"/>
            <a:ext cx="5432098" cy="3416320"/>
          </a:xfrm>
          <a:prstGeom prst="rect">
            <a:avLst/>
          </a:prstGeom>
          <a:noFill/>
        </p:spPr>
        <p:txBody>
          <a:bodyPr wrap="square" rtlCol="0">
            <a:spAutoFit/>
          </a:bodyPr>
          <a:lstStyle/>
          <a:p>
            <a:r>
              <a:rPr lang="en-US" altLang="zh-CN" sz="2400" dirty="0">
                <a:latin typeface="Cambria Math" panose="02040503050406030204" pitchFamily="18" charset="0"/>
                <a:ea typeface="Cambria Math" panose="02040503050406030204" pitchFamily="18" charset="0"/>
              </a:rPr>
              <a:t>Important function:</a:t>
            </a:r>
          </a:p>
          <a:p>
            <a:r>
              <a:rPr lang="en-US" altLang="zh-CN" sz="2400" dirty="0">
                <a:latin typeface="Cambria Math" panose="02040503050406030204" pitchFamily="18" charset="0"/>
                <a:ea typeface="Cambria Math" panose="02040503050406030204" pitchFamily="18" charset="0"/>
              </a:rPr>
              <a:t>cv2.imread()</a:t>
            </a:r>
          </a:p>
          <a:p>
            <a:r>
              <a:rPr lang="en-US" altLang="zh-CN" sz="2400" dirty="0">
                <a:latin typeface="Cambria Math" panose="02040503050406030204" pitchFamily="18" charset="0"/>
                <a:ea typeface="Cambria Math" panose="02040503050406030204" pitchFamily="18" charset="0"/>
              </a:rPr>
              <a:t>cv2.cvtColor()</a:t>
            </a:r>
          </a:p>
          <a:p>
            <a:r>
              <a:rPr lang="en-US" altLang="zh-CN" sz="2400" dirty="0">
                <a:latin typeface="Cambria Math" panose="02040503050406030204" pitchFamily="18" charset="0"/>
                <a:ea typeface="Cambria Math" panose="02040503050406030204" pitchFamily="18" charset="0"/>
              </a:rPr>
              <a:t>cv2.CascadeClassifier()</a:t>
            </a:r>
          </a:p>
          <a:p>
            <a:r>
              <a:rPr lang="en-US" altLang="zh-CN" sz="2400" dirty="0">
                <a:latin typeface="Cambria Math" panose="02040503050406030204" pitchFamily="18" charset="0"/>
                <a:ea typeface="Cambria Math" panose="02040503050406030204" pitchFamily="18" charset="0"/>
              </a:rPr>
              <a:t>cv2.CascadeClassifier.detectMultiScale()</a:t>
            </a:r>
          </a:p>
          <a:p>
            <a:r>
              <a:rPr lang="en-US" altLang="zh-CN" sz="2400" dirty="0" err="1">
                <a:latin typeface="Cambria Math" panose="02040503050406030204" pitchFamily="18" charset="0"/>
                <a:ea typeface="Cambria Math" panose="02040503050406030204" pitchFamily="18" charset="0"/>
              </a:rPr>
              <a:t>ImageDraw.Draw.rectangle</a:t>
            </a:r>
            <a:r>
              <a:rPr lang="en-US" altLang="zh-CN" sz="2400" dirty="0">
                <a:latin typeface="Cambria Math" panose="02040503050406030204" pitchFamily="18" charset="0"/>
                <a:ea typeface="Cambria Math" panose="02040503050406030204" pitchFamily="18" charset="0"/>
              </a:rPr>
              <a:t>()</a:t>
            </a:r>
          </a:p>
          <a:p>
            <a:endParaRPr lang="en-US" altLang="zh-CN" sz="2400" dirty="0">
              <a:latin typeface="Cambria Math" panose="02040503050406030204" pitchFamily="18" charset="0"/>
              <a:ea typeface="Cambria Math" panose="02040503050406030204" pitchFamily="18" charset="0"/>
            </a:endParaRPr>
          </a:p>
          <a:p>
            <a:r>
              <a:rPr lang="en-US" altLang="zh-CN" sz="2400" dirty="0">
                <a:latin typeface="Cambria Math" panose="02040503050406030204" pitchFamily="18" charset="0"/>
                <a:ea typeface="Cambria Math" panose="02040503050406030204" pitchFamily="18" charset="0"/>
              </a:rPr>
              <a:t>Important resource:</a:t>
            </a:r>
          </a:p>
          <a:p>
            <a:r>
              <a:rPr lang="en-US" altLang="zh-CN" sz="2400" dirty="0">
                <a:latin typeface="Cambria Math" panose="02040503050406030204" pitchFamily="18" charset="0"/>
                <a:ea typeface="Cambria Math" panose="02040503050406030204" pitchFamily="18" charset="0"/>
              </a:rPr>
              <a:t>haarcascade_frontalface_default.xml</a:t>
            </a:r>
          </a:p>
        </p:txBody>
      </p:sp>
      <p:pic>
        <p:nvPicPr>
          <p:cNvPr id="7" name="图片 6">
            <a:extLst>
              <a:ext uri="{FF2B5EF4-FFF2-40B4-BE49-F238E27FC236}">
                <a16:creationId xmlns:a16="http://schemas.microsoft.com/office/drawing/2014/main" id="{8A71FDA6-953D-4303-856F-B4308A5C10EB}"/>
              </a:ext>
            </a:extLst>
          </p:cNvPr>
          <p:cNvPicPr>
            <a:picLocks noChangeAspect="1"/>
          </p:cNvPicPr>
          <p:nvPr/>
        </p:nvPicPr>
        <p:blipFill>
          <a:blip r:embed="rId2"/>
          <a:stretch>
            <a:fillRect/>
          </a:stretch>
        </p:blipFill>
        <p:spPr>
          <a:xfrm>
            <a:off x="959336" y="2386069"/>
            <a:ext cx="4656223" cy="4038950"/>
          </a:xfrm>
          <a:prstGeom prst="rect">
            <a:avLst/>
          </a:prstGeom>
        </p:spPr>
      </p:pic>
    </p:spTree>
    <p:extLst>
      <p:ext uri="{BB962C8B-B14F-4D97-AF65-F5344CB8AC3E}">
        <p14:creationId xmlns:p14="http://schemas.microsoft.com/office/powerpoint/2010/main" val="23051075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588BF0-6295-47DD-A862-C8BC63A3C218}"/>
              </a:ext>
            </a:extLst>
          </p:cNvPr>
          <p:cNvSpPr>
            <a:spLocks noGrp="1"/>
          </p:cNvSpPr>
          <p:nvPr>
            <p:ph type="title"/>
          </p:nvPr>
        </p:nvSpPr>
        <p:spPr/>
        <p:txBody>
          <a:bodyPr/>
          <a:lstStyle/>
          <a:p>
            <a:r>
              <a:rPr lang="en-US" altLang="zh-CN" dirty="0">
                <a:latin typeface="Consolas" panose="020B0609020204030204" pitchFamily="49" charset="0"/>
              </a:rPr>
              <a:t>Subtask I   Note</a:t>
            </a:r>
            <a:endParaRPr lang="zh-CN" altLang="en-US" dirty="0">
              <a:latin typeface="Consolas" panose="020B0609020204030204" pitchFamily="49" charset="0"/>
            </a:endParaRPr>
          </a:p>
        </p:txBody>
      </p:sp>
      <p:sp>
        <p:nvSpPr>
          <p:cNvPr id="5" name="文本框 4">
            <a:extLst>
              <a:ext uri="{FF2B5EF4-FFF2-40B4-BE49-F238E27FC236}">
                <a16:creationId xmlns:a16="http://schemas.microsoft.com/office/drawing/2014/main" id="{40639E4C-059A-41B8-BBDE-407E25DAB637}"/>
              </a:ext>
            </a:extLst>
          </p:cNvPr>
          <p:cNvSpPr txBox="1"/>
          <p:nvPr/>
        </p:nvSpPr>
        <p:spPr>
          <a:xfrm>
            <a:off x="414781" y="2391505"/>
            <a:ext cx="5946821" cy="4093428"/>
          </a:xfrm>
          <a:prstGeom prst="rect">
            <a:avLst/>
          </a:prstGeom>
          <a:noFill/>
        </p:spPr>
        <p:txBody>
          <a:bodyPr wrap="none" rtlCol="0">
            <a:spAutoFit/>
          </a:bodyPr>
          <a:lstStyle/>
          <a:p>
            <a:r>
              <a:rPr lang="en-US" altLang="zh-CN" sz="2000" dirty="0">
                <a:solidFill>
                  <a:schemeClr val="accent5">
                    <a:lumMod val="50000"/>
                  </a:schemeClr>
                </a:solidFill>
                <a:latin typeface="Cambria Math" panose="02040503050406030204" pitchFamily="18" charset="0"/>
                <a:ea typeface="Cambria Math" panose="02040503050406030204" pitchFamily="18" charset="0"/>
              </a:rPr>
              <a:t>cv2.imread(filename, flags=None):</a:t>
            </a:r>
          </a:p>
          <a:p>
            <a:r>
              <a:rPr lang="en-US" altLang="zh-CN" sz="2000" dirty="0">
                <a:latin typeface="Cambria Math" panose="02040503050406030204" pitchFamily="18" charset="0"/>
                <a:ea typeface="Cambria Math" panose="02040503050406030204" pitchFamily="18" charset="0"/>
              </a:rPr>
              <a:t>Loads an image from the specified file and returns it.</a:t>
            </a:r>
          </a:p>
          <a:p>
            <a:r>
              <a:rPr lang="en-US" altLang="zh-CN" sz="2000" dirty="0">
                <a:latin typeface="Cambria Math" panose="02040503050406030204" pitchFamily="18" charset="0"/>
                <a:ea typeface="Cambria Math" panose="02040503050406030204" pitchFamily="18" charset="0"/>
              </a:rPr>
              <a:t>The </a:t>
            </a:r>
            <a:r>
              <a:rPr lang="en-US" altLang="zh-CN" sz="2000" dirty="0" err="1">
                <a:latin typeface="Cambria Math" panose="02040503050406030204" pitchFamily="18" charset="0"/>
                <a:ea typeface="Cambria Math" panose="02040503050406030204" pitchFamily="18" charset="0"/>
              </a:rPr>
              <a:t>retval</a:t>
            </a:r>
            <a:r>
              <a:rPr lang="en-US" altLang="zh-CN" sz="2000" dirty="0">
                <a:latin typeface="Cambria Math" panose="02040503050406030204" pitchFamily="18" charset="0"/>
                <a:ea typeface="Cambria Math" panose="02040503050406030204" pitchFamily="18" charset="0"/>
              </a:rPr>
              <a:t> is a matrix. </a:t>
            </a:r>
          </a:p>
          <a:p>
            <a:r>
              <a:rPr lang="en-US" altLang="zh-CN" sz="2000" dirty="0">
                <a:latin typeface="Cambria Math" panose="02040503050406030204" pitchFamily="18" charset="0"/>
                <a:ea typeface="Cambria Math" panose="02040503050406030204" pitchFamily="18" charset="0"/>
              </a:rPr>
              <a:t>(Empty matrix when the image cannot be read)</a:t>
            </a:r>
          </a:p>
          <a:p>
            <a:endParaRPr lang="en-US" altLang="zh-CN" sz="2000" dirty="0">
              <a:latin typeface="Cambria Math" panose="02040503050406030204" pitchFamily="18" charset="0"/>
              <a:ea typeface="Cambria Math" panose="02040503050406030204" pitchFamily="18" charset="0"/>
            </a:endParaRPr>
          </a:p>
          <a:p>
            <a:r>
              <a:rPr lang="en-US" altLang="zh-CN" sz="2000" dirty="0">
                <a:solidFill>
                  <a:schemeClr val="accent5">
                    <a:lumMod val="50000"/>
                  </a:schemeClr>
                </a:solidFill>
                <a:latin typeface="Cambria Math" panose="02040503050406030204" pitchFamily="18" charset="0"/>
                <a:ea typeface="Cambria Math" panose="02040503050406030204" pitchFamily="18" charset="0"/>
              </a:rPr>
              <a:t>cv2.cvtColor(</a:t>
            </a:r>
            <a:r>
              <a:rPr lang="en-US" altLang="zh-CN" sz="2000" dirty="0" err="1">
                <a:solidFill>
                  <a:schemeClr val="accent5">
                    <a:lumMod val="50000"/>
                  </a:schemeClr>
                </a:solidFill>
                <a:latin typeface="Cambria Math" panose="02040503050406030204" pitchFamily="18" charset="0"/>
                <a:ea typeface="Cambria Math" panose="02040503050406030204" pitchFamily="18" charset="0"/>
              </a:rPr>
              <a:t>src</a:t>
            </a:r>
            <a:r>
              <a:rPr lang="en-US" altLang="zh-CN" sz="2000" dirty="0">
                <a:solidFill>
                  <a:schemeClr val="accent5">
                    <a:lumMod val="50000"/>
                  </a:schemeClr>
                </a:solidFill>
                <a:latin typeface="Cambria Math" panose="02040503050406030204" pitchFamily="18" charset="0"/>
                <a:ea typeface="Cambria Math" panose="02040503050406030204" pitchFamily="18" charset="0"/>
              </a:rPr>
              <a:t>, code):</a:t>
            </a:r>
          </a:p>
          <a:p>
            <a:r>
              <a:rPr lang="en-US" altLang="zh-CN" sz="2000" dirty="0" err="1">
                <a:latin typeface="Cambria Math" panose="02040503050406030204" pitchFamily="18" charset="0"/>
                <a:ea typeface="Cambria Math" panose="02040503050406030204" pitchFamily="18" charset="0"/>
              </a:rPr>
              <a:t>Param</a:t>
            </a:r>
            <a:r>
              <a:rPr lang="en-US" altLang="zh-CN" sz="2000" dirty="0">
                <a:latin typeface="Cambria Math" panose="02040503050406030204" pitchFamily="18" charset="0"/>
                <a:ea typeface="Cambria Math" panose="02040503050406030204" pitchFamily="18" charset="0"/>
              </a:rPr>
              <a:t> </a:t>
            </a:r>
            <a:r>
              <a:rPr lang="en-US" altLang="zh-CN" sz="2000" dirty="0" err="1">
                <a:latin typeface="Cambria Math" panose="02040503050406030204" pitchFamily="18" charset="0"/>
                <a:ea typeface="Cambria Math" panose="02040503050406030204" pitchFamily="18" charset="0"/>
              </a:rPr>
              <a:t>src</a:t>
            </a:r>
            <a:r>
              <a:rPr lang="en-US" altLang="zh-CN" sz="2000" dirty="0">
                <a:latin typeface="Cambria Math" panose="02040503050406030204" pitchFamily="18" charset="0"/>
                <a:ea typeface="Cambria Math" panose="02040503050406030204" pitchFamily="18" charset="0"/>
              </a:rPr>
              <a:t> --- input image;</a:t>
            </a:r>
          </a:p>
          <a:p>
            <a:r>
              <a:rPr lang="en-US" altLang="zh-CN" sz="2000" dirty="0" err="1">
                <a:latin typeface="Cambria Math" panose="02040503050406030204" pitchFamily="18" charset="0"/>
                <a:ea typeface="Cambria Math" panose="02040503050406030204" pitchFamily="18" charset="0"/>
              </a:rPr>
              <a:t>Param</a:t>
            </a:r>
            <a:r>
              <a:rPr lang="en-US" altLang="zh-CN" sz="2000" dirty="0">
                <a:latin typeface="Cambria Math" panose="02040503050406030204" pitchFamily="18" charset="0"/>
                <a:ea typeface="Cambria Math" panose="02040503050406030204" pitchFamily="18" charset="0"/>
              </a:rPr>
              <a:t> code --- color space conversion code</a:t>
            </a:r>
          </a:p>
          <a:p>
            <a:r>
              <a:rPr lang="en-US" altLang="zh-CN" sz="2000" dirty="0">
                <a:latin typeface="Cambria Math" panose="02040503050406030204" pitchFamily="18" charset="0"/>
                <a:ea typeface="Cambria Math" panose="02040503050406030204" pitchFamily="18" charset="0"/>
              </a:rPr>
              <a:t>Here we use cv2.COLOR_BGR2GRAY as the </a:t>
            </a:r>
          </a:p>
          <a:p>
            <a:r>
              <a:rPr lang="en-US" altLang="zh-CN" sz="2000" dirty="0">
                <a:latin typeface="Cambria Math" panose="02040503050406030204" pitchFamily="18" charset="0"/>
                <a:ea typeface="Cambria Math" panose="02040503050406030204" pitchFamily="18" charset="0"/>
              </a:rPr>
              <a:t>conversion code to transform the BGR mode into the</a:t>
            </a:r>
          </a:p>
          <a:p>
            <a:r>
              <a:rPr lang="en-US" altLang="zh-CN" sz="2000" dirty="0">
                <a:latin typeface="Cambria Math" panose="02040503050406030204" pitchFamily="18" charset="0"/>
                <a:ea typeface="Cambria Math" panose="02040503050406030204" pitchFamily="18" charset="0"/>
              </a:rPr>
              <a:t>Gray mode.</a:t>
            </a:r>
          </a:p>
          <a:p>
            <a:r>
              <a:rPr lang="en-US" altLang="zh-CN" sz="2000" dirty="0">
                <a:latin typeface="Cambria Math" panose="02040503050406030204" pitchFamily="18" charset="0"/>
                <a:ea typeface="Cambria Math" panose="02040503050406030204" pitchFamily="18" charset="0"/>
              </a:rPr>
              <a:t>And we judge the mode by the image’s dimension.</a:t>
            </a:r>
          </a:p>
          <a:p>
            <a:r>
              <a:rPr lang="en-US" altLang="zh-CN" sz="2000" dirty="0">
                <a:latin typeface="Cambria Math" panose="02040503050406030204" pitchFamily="18" charset="0"/>
                <a:ea typeface="Cambria Math" panose="02040503050406030204" pitchFamily="18" charset="0"/>
              </a:rPr>
              <a:t>When dim=2, it’s gray image; when dim=3, it’s BGR. </a:t>
            </a:r>
            <a:endParaRPr lang="zh-CN" altLang="en-US" sz="2000" dirty="0">
              <a:latin typeface="Cambria Math" panose="02040503050406030204" pitchFamily="18" charset="0"/>
            </a:endParaRPr>
          </a:p>
        </p:txBody>
      </p:sp>
      <p:sp>
        <p:nvSpPr>
          <p:cNvPr id="7" name="文本框 6">
            <a:extLst>
              <a:ext uri="{FF2B5EF4-FFF2-40B4-BE49-F238E27FC236}">
                <a16:creationId xmlns:a16="http://schemas.microsoft.com/office/drawing/2014/main" id="{12C3D867-AB19-4CD6-BE12-8EEF3BF904C1}"/>
              </a:ext>
            </a:extLst>
          </p:cNvPr>
          <p:cNvSpPr txBox="1"/>
          <p:nvPr/>
        </p:nvSpPr>
        <p:spPr>
          <a:xfrm>
            <a:off x="6528096" y="2392235"/>
            <a:ext cx="5073354" cy="4093428"/>
          </a:xfrm>
          <a:prstGeom prst="rect">
            <a:avLst/>
          </a:prstGeom>
          <a:noFill/>
        </p:spPr>
        <p:txBody>
          <a:bodyPr wrap="square" rtlCol="0">
            <a:spAutoFit/>
          </a:bodyPr>
          <a:lstStyle/>
          <a:p>
            <a:r>
              <a:rPr lang="en-US" altLang="zh-CN" sz="2000" dirty="0">
                <a:solidFill>
                  <a:schemeClr val="accent5">
                    <a:lumMod val="50000"/>
                  </a:schemeClr>
                </a:solidFill>
                <a:latin typeface="Cambria Math" panose="02040503050406030204" pitchFamily="18" charset="0"/>
                <a:ea typeface="Cambria Math" panose="02040503050406030204" pitchFamily="18" charset="0"/>
              </a:rPr>
              <a:t>cv2.CascadeClassifier.detectMultiScale():</a:t>
            </a:r>
          </a:p>
          <a:p>
            <a:r>
              <a:rPr lang="en-US" altLang="zh-CN" sz="2000" dirty="0">
                <a:latin typeface="Cambria Math" panose="02040503050406030204" pitchFamily="18" charset="0"/>
                <a:ea typeface="Cambria Math" panose="02040503050406030204" pitchFamily="18" charset="0"/>
              </a:rPr>
              <a:t>This function is used to detect the face. It </a:t>
            </a:r>
          </a:p>
          <a:p>
            <a:r>
              <a:rPr lang="en-US" altLang="zh-CN" sz="2000" dirty="0">
                <a:latin typeface="Cambria Math" panose="02040503050406030204" pitchFamily="18" charset="0"/>
                <a:ea typeface="Cambria Math" panose="02040503050406030204" pitchFamily="18" charset="0"/>
              </a:rPr>
              <a:t>invokes the classifier </a:t>
            </a:r>
            <a:r>
              <a:rPr lang="en-US" altLang="zh-CN" sz="2000" dirty="0" err="1">
                <a:latin typeface="Cambria Math" panose="02040503050406030204" pitchFamily="18" charset="0"/>
                <a:ea typeface="Cambria Math" panose="02040503050406030204" pitchFamily="18" charset="0"/>
              </a:rPr>
              <a:t>haarcascade_frontal</a:t>
            </a:r>
            <a:r>
              <a:rPr lang="en-US" altLang="zh-CN" sz="2000" dirty="0">
                <a:latin typeface="Cambria Math" panose="02040503050406030204" pitchFamily="18" charset="0"/>
                <a:ea typeface="Cambria Math" panose="02040503050406030204" pitchFamily="18" charset="0"/>
              </a:rPr>
              <a:t>-</a:t>
            </a:r>
          </a:p>
          <a:p>
            <a:r>
              <a:rPr lang="en-US" altLang="zh-CN" sz="2000" dirty="0">
                <a:latin typeface="Cambria Math" panose="02040503050406030204" pitchFamily="18" charset="0"/>
                <a:ea typeface="Cambria Math" panose="02040503050406030204" pitchFamily="18" charset="0"/>
              </a:rPr>
              <a:t>face_default.xml. And the </a:t>
            </a:r>
            <a:r>
              <a:rPr lang="en-US" altLang="zh-CN" sz="2000" dirty="0" err="1">
                <a:latin typeface="Cambria Math" panose="02040503050406030204" pitchFamily="18" charset="0"/>
                <a:ea typeface="Cambria Math" panose="02040503050406030204" pitchFamily="18" charset="0"/>
              </a:rPr>
              <a:t>retval</a:t>
            </a:r>
            <a:r>
              <a:rPr lang="en-US" altLang="zh-CN" sz="2000" dirty="0">
                <a:latin typeface="Cambria Math" panose="02040503050406030204" pitchFamily="18" charset="0"/>
                <a:ea typeface="Cambria Math" panose="02040503050406030204" pitchFamily="18" charset="0"/>
              </a:rPr>
              <a:t> is a list of </a:t>
            </a:r>
          </a:p>
          <a:p>
            <a:r>
              <a:rPr lang="en-US" altLang="zh-CN" sz="2000" dirty="0">
                <a:latin typeface="Cambria Math" panose="02040503050406030204" pitchFamily="18" charset="0"/>
                <a:ea typeface="Cambria Math" panose="02040503050406030204" pitchFamily="18" charset="0"/>
              </a:rPr>
              <a:t>ordered pairs (</a:t>
            </a:r>
            <a:r>
              <a:rPr lang="en-US" altLang="zh-CN" sz="2000" dirty="0" err="1">
                <a:latin typeface="Cambria Math" panose="02040503050406030204" pitchFamily="18" charset="0"/>
                <a:ea typeface="Cambria Math" panose="02040503050406030204" pitchFamily="18" charset="0"/>
              </a:rPr>
              <a:t>x,y,w,h</a:t>
            </a:r>
            <a:r>
              <a:rPr lang="en-US" altLang="zh-CN" sz="2000" dirty="0">
                <a:latin typeface="Cambria Math" panose="02040503050406030204" pitchFamily="18" charset="0"/>
                <a:ea typeface="Cambria Math" panose="02040503050406030204" pitchFamily="18" charset="0"/>
              </a:rPr>
              <a:t>). Each pair in the list </a:t>
            </a:r>
          </a:p>
          <a:p>
            <a:r>
              <a:rPr lang="en-US" altLang="zh-CN" sz="2000" dirty="0">
                <a:latin typeface="Cambria Math" panose="02040503050406030204" pitchFamily="18" charset="0"/>
                <a:ea typeface="Cambria Math" panose="02040503050406030204" pitchFamily="18" charset="0"/>
              </a:rPr>
              <a:t>shows a rectangle area whose top left </a:t>
            </a:r>
          </a:p>
          <a:p>
            <a:r>
              <a:rPr lang="en-US" altLang="zh-CN" sz="2000" dirty="0">
                <a:latin typeface="Cambria Math" panose="02040503050406030204" pitchFamily="18" charset="0"/>
                <a:ea typeface="Cambria Math" panose="02040503050406030204" pitchFamily="18" charset="0"/>
              </a:rPr>
              <a:t>corner is (</a:t>
            </a:r>
            <a:r>
              <a:rPr lang="en-US" altLang="zh-CN" sz="2000" dirty="0" err="1">
                <a:latin typeface="Cambria Math" panose="02040503050406030204" pitchFamily="18" charset="0"/>
                <a:ea typeface="Cambria Math" panose="02040503050406030204" pitchFamily="18" charset="0"/>
              </a:rPr>
              <a:t>x,y</a:t>
            </a:r>
            <a:r>
              <a:rPr lang="en-US" altLang="zh-CN" sz="2000" dirty="0">
                <a:latin typeface="Cambria Math" panose="02040503050406030204" pitchFamily="18" charset="0"/>
                <a:ea typeface="Cambria Math" panose="02040503050406030204" pitchFamily="18" charset="0"/>
              </a:rPr>
              <a:t>) , width is w and height is h. </a:t>
            </a:r>
          </a:p>
          <a:p>
            <a:endParaRPr lang="en-US" altLang="zh-CN" sz="2000" dirty="0">
              <a:latin typeface="Cambria Math" panose="02040503050406030204" pitchFamily="18" charset="0"/>
              <a:ea typeface="Cambria Math" panose="02040503050406030204" pitchFamily="18" charset="0"/>
            </a:endParaRPr>
          </a:p>
          <a:p>
            <a:endParaRPr lang="en-US" altLang="zh-CN" sz="2000" dirty="0">
              <a:latin typeface="Cambria Math" panose="02040503050406030204" pitchFamily="18" charset="0"/>
              <a:ea typeface="Cambria Math" panose="02040503050406030204" pitchFamily="18" charset="0"/>
            </a:endParaRPr>
          </a:p>
          <a:p>
            <a:r>
              <a:rPr lang="en-US" altLang="zh-CN" sz="2000" dirty="0">
                <a:latin typeface="Cambria Math" panose="02040503050406030204" pitchFamily="18" charset="0"/>
                <a:ea typeface="Cambria Math" panose="02040503050406030204" pitchFamily="18" charset="0"/>
              </a:rPr>
              <a:t>Then for each rectangle area we get from</a:t>
            </a:r>
          </a:p>
          <a:p>
            <a:r>
              <a:rPr lang="en-US" altLang="zh-CN" sz="2000" dirty="0">
                <a:latin typeface="Cambria Math" panose="02040503050406030204" pitchFamily="18" charset="0"/>
                <a:ea typeface="Cambria Math" panose="02040503050406030204" pitchFamily="18" charset="0"/>
              </a:rPr>
              <a:t>the function above, we draw it on the </a:t>
            </a:r>
          </a:p>
          <a:p>
            <a:r>
              <a:rPr lang="en-US" altLang="zh-CN" sz="2000" dirty="0">
                <a:latin typeface="Cambria Math" panose="02040503050406030204" pitchFamily="18" charset="0"/>
                <a:ea typeface="Cambria Math" panose="02040503050406030204" pitchFamily="18" charset="0"/>
              </a:rPr>
              <a:t>image, and the face area in the image is</a:t>
            </a:r>
          </a:p>
          <a:p>
            <a:r>
              <a:rPr lang="en-US" altLang="zh-CN" sz="2000" dirty="0">
                <a:latin typeface="Cambria Math" panose="02040503050406030204" pitchFamily="18" charset="0"/>
                <a:ea typeface="Cambria Math" panose="02040503050406030204" pitchFamily="18" charset="0"/>
              </a:rPr>
              <a:t>labeled. </a:t>
            </a:r>
          </a:p>
        </p:txBody>
      </p:sp>
    </p:spTree>
    <p:extLst>
      <p:ext uri="{BB962C8B-B14F-4D97-AF65-F5344CB8AC3E}">
        <p14:creationId xmlns:p14="http://schemas.microsoft.com/office/powerpoint/2010/main" val="20732550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F9D507-BFCA-4923-A01D-5B3C3A055AFD}"/>
              </a:ext>
            </a:extLst>
          </p:cNvPr>
          <p:cNvSpPr>
            <a:spLocks noGrp="1"/>
          </p:cNvSpPr>
          <p:nvPr>
            <p:ph type="title"/>
          </p:nvPr>
        </p:nvSpPr>
        <p:spPr/>
        <p:txBody>
          <a:bodyPr/>
          <a:lstStyle/>
          <a:p>
            <a:r>
              <a:rPr lang="en-US" altLang="zh-CN" dirty="0">
                <a:latin typeface="Consolas" panose="020B0609020204030204" pitchFamily="49" charset="0"/>
              </a:rPr>
              <a:t>Subtask I   Code Changes</a:t>
            </a:r>
            <a:endParaRPr lang="zh-CN" altLang="en-US" dirty="0">
              <a:latin typeface="Consolas" panose="020B0609020204030204" pitchFamily="49" charset="0"/>
            </a:endParaRPr>
          </a:p>
        </p:txBody>
      </p:sp>
      <p:pic>
        <p:nvPicPr>
          <p:cNvPr id="4" name="图片 3">
            <a:extLst>
              <a:ext uri="{FF2B5EF4-FFF2-40B4-BE49-F238E27FC236}">
                <a16:creationId xmlns:a16="http://schemas.microsoft.com/office/drawing/2014/main" id="{D435455C-DBEE-4551-807E-B23061D611D1}"/>
              </a:ext>
            </a:extLst>
          </p:cNvPr>
          <p:cNvPicPr>
            <a:picLocks noChangeAspect="1"/>
          </p:cNvPicPr>
          <p:nvPr/>
        </p:nvPicPr>
        <p:blipFill>
          <a:blip r:embed="rId2"/>
          <a:stretch>
            <a:fillRect/>
          </a:stretch>
        </p:blipFill>
        <p:spPr>
          <a:xfrm>
            <a:off x="359891" y="2332702"/>
            <a:ext cx="3469615" cy="189880"/>
          </a:xfrm>
          <a:prstGeom prst="rect">
            <a:avLst/>
          </a:prstGeom>
        </p:spPr>
      </p:pic>
      <p:pic>
        <p:nvPicPr>
          <p:cNvPr id="5" name="图片 4">
            <a:extLst>
              <a:ext uri="{FF2B5EF4-FFF2-40B4-BE49-F238E27FC236}">
                <a16:creationId xmlns:a16="http://schemas.microsoft.com/office/drawing/2014/main" id="{9E5A3136-8534-4FF2-A442-951493FA0502}"/>
              </a:ext>
            </a:extLst>
          </p:cNvPr>
          <p:cNvPicPr>
            <a:picLocks noChangeAspect="1"/>
          </p:cNvPicPr>
          <p:nvPr/>
        </p:nvPicPr>
        <p:blipFill>
          <a:blip r:embed="rId3"/>
          <a:stretch>
            <a:fillRect/>
          </a:stretch>
        </p:blipFill>
        <p:spPr>
          <a:xfrm>
            <a:off x="435306" y="3281357"/>
            <a:ext cx="3749365" cy="1089754"/>
          </a:xfrm>
          <a:prstGeom prst="rect">
            <a:avLst/>
          </a:prstGeom>
        </p:spPr>
      </p:pic>
      <p:cxnSp>
        <p:nvCxnSpPr>
          <p:cNvPr id="7" name="直接箭头连接符 6">
            <a:extLst>
              <a:ext uri="{FF2B5EF4-FFF2-40B4-BE49-F238E27FC236}">
                <a16:creationId xmlns:a16="http://schemas.microsoft.com/office/drawing/2014/main" id="{839AA6ED-9F7C-417F-B0C0-C834B0998D75}"/>
              </a:ext>
            </a:extLst>
          </p:cNvPr>
          <p:cNvCxnSpPr>
            <a:cxnSpLocks/>
          </p:cNvCxnSpPr>
          <p:nvPr/>
        </p:nvCxnSpPr>
        <p:spPr>
          <a:xfrm>
            <a:off x="2094699" y="2714920"/>
            <a:ext cx="0" cy="5664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BF099BFA-6AF5-4B7C-8C44-64875C6C3C30}"/>
              </a:ext>
            </a:extLst>
          </p:cNvPr>
          <p:cNvSpPr txBox="1"/>
          <p:nvPr/>
        </p:nvSpPr>
        <p:spPr>
          <a:xfrm>
            <a:off x="435306" y="4684003"/>
            <a:ext cx="3957585" cy="1323439"/>
          </a:xfrm>
          <a:prstGeom prst="rect">
            <a:avLst/>
          </a:prstGeom>
          <a:noFill/>
        </p:spPr>
        <p:txBody>
          <a:bodyPr wrap="square" rtlCol="0">
            <a:spAutoFit/>
          </a:bodyPr>
          <a:lstStyle/>
          <a:p>
            <a:r>
              <a:rPr lang="en-US" altLang="zh-CN" sz="2000" dirty="0">
                <a:latin typeface="Cambria Math" panose="02040503050406030204" pitchFamily="18" charset="0"/>
                <a:ea typeface="Cambria Math" panose="02040503050406030204" pitchFamily="18" charset="0"/>
              </a:rPr>
              <a:t>For robustness. When the image cannot be read or there are some other mistakes, we can continue to detect the remains.</a:t>
            </a:r>
            <a:endParaRPr lang="zh-CN" altLang="en-US" sz="2000" dirty="0">
              <a:latin typeface="Cambria Math" panose="02040503050406030204" pitchFamily="18" charset="0"/>
            </a:endParaRPr>
          </a:p>
        </p:txBody>
      </p:sp>
      <p:pic>
        <p:nvPicPr>
          <p:cNvPr id="10" name="图片 9">
            <a:extLst>
              <a:ext uri="{FF2B5EF4-FFF2-40B4-BE49-F238E27FC236}">
                <a16:creationId xmlns:a16="http://schemas.microsoft.com/office/drawing/2014/main" id="{235FCAE8-41BB-44C3-95AB-3C79633D0260}"/>
              </a:ext>
            </a:extLst>
          </p:cNvPr>
          <p:cNvPicPr>
            <a:picLocks noChangeAspect="1"/>
          </p:cNvPicPr>
          <p:nvPr/>
        </p:nvPicPr>
        <p:blipFill>
          <a:blip r:embed="rId4"/>
          <a:stretch>
            <a:fillRect/>
          </a:stretch>
        </p:blipFill>
        <p:spPr>
          <a:xfrm>
            <a:off x="4392891" y="2332702"/>
            <a:ext cx="3726503" cy="388654"/>
          </a:xfrm>
          <a:prstGeom prst="rect">
            <a:avLst/>
          </a:prstGeom>
        </p:spPr>
      </p:pic>
      <p:cxnSp>
        <p:nvCxnSpPr>
          <p:cNvPr id="13" name="直接箭头连接符 12">
            <a:extLst>
              <a:ext uri="{FF2B5EF4-FFF2-40B4-BE49-F238E27FC236}">
                <a16:creationId xmlns:a16="http://schemas.microsoft.com/office/drawing/2014/main" id="{CC9AAF0B-54C7-4D16-90D6-EC06765C727F}"/>
              </a:ext>
            </a:extLst>
          </p:cNvPr>
          <p:cNvCxnSpPr>
            <a:cxnSpLocks/>
            <a:stCxn id="10" idx="2"/>
          </p:cNvCxnSpPr>
          <p:nvPr/>
        </p:nvCxnSpPr>
        <p:spPr>
          <a:xfrm>
            <a:off x="6256143" y="2721356"/>
            <a:ext cx="0" cy="5600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4" name="图片 13">
            <a:extLst>
              <a:ext uri="{FF2B5EF4-FFF2-40B4-BE49-F238E27FC236}">
                <a16:creationId xmlns:a16="http://schemas.microsoft.com/office/drawing/2014/main" id="{18452529-6351-4AC8-8BA5-5D02C5050382}"/>
              </a:ext>
            </a:extLst>
          </p:cNvPr>
          <p:cNvPicPr>
            <a:picLocks noChangeAspect="1"/>
          </p:cNvPicPr>
          <p:nvPr/>
        </p:nvPicPr>
        <p:blipFill>
          <a:blip r:embed="rId5"/>
          <a:stretch>
            <a:fillRect/>
          </a:stretch>
        </p:blipFill>
        <p:spPr>
          <a:xfrm>
            <a:off x="4392891" y="3389923"/>
            <a:ext cx="3078747" cy="388654"/>
          </a:xfrm>
          <a:prstGeom prst="rect">
            <a:avLst/>
          </a:prstGeom>
        </p:spPr>
      </p:pic>
      <p:pic>
        <p:nvPicPr>
          <p:cNvPr id="15" name="图片 14">
            <a:extLst>
              <a:ext uri="{FF2B5EF4-FFF2-40B4-BE49-F238E27FC236}">
                <a16:creationId xmlns:a16="http://schemas.microsoft.com/office/drawing/2014/main" id="{428ECF00-4D4C-49B7-9C17-895240F277DB}"/>
              </a:ext>
            </a:extLst>
          </p:cNvPr>
          <p:cNvPicPr>
            <a:picLocks noChangeAspect="1"/>
          </p:cNvPicPr>
          <p:nvPr/>
        </p:nvPicPr>
        <p:blipFill>
          <a:blip r:embed="rId6"/>
          <a:stretch>
            <a:fillRect/>
          </a:stretch>
        </p:blipFill>
        <p:spPr>
          <a:xfrm>
            <a:off x="4453856" y="3846659"/>
            <a:ext cx="3604572" cy="426757"/>
          </a:xfrm>
          <a:prstGeom prst="rect">
            <a:avLst/>
          </a:prstGeom>
        </p:spPr>
      </p:pic>
      <p:sp>
        <p:nvSpPr>
          <p:cNvPr id="16" name="文本框 15">
            <a:extLst>
              <a:ext uri="{FF2B5EF4-FFF2-40B4-BE49-F238E27FC236}">
                <a16:creationId xmlns:a16="http://schemas.microsoft.com/office/drawing/2014/main" id="{0C8C5E8C-AF24-4472-9A4E-FA16E430C183}"/>
              </a:ext>
            </a:extLst>
          </p:cNvPr>
          <p:cNvSpPr txBox="1"/>
          <p:nvPr/>
        </p:nvSpPr>
        <p:spPr>
          <a:xfrm>
            <a:off x="4453856" y="4684003"/>
            <a:ext cx="3665538" cy="1938992"/>
          </a:xfrm>
          <a:prstGeom prst="rect">
            <a:avLst/>
          </a:prstGeom>
          <a:noFill/>
        </p:spPr>
        <p:txBody>
          <a:bodyPr wrap="square" rtlCol="0">
            <a:spAutoFit/>
          </a:bodyPr>
          <a:lstStyle/>
          <a:p>
            <a:r>
              <a:rPr lang="en-US" altLang="zh-CN" sz="2000" dirty="0">
                <a:latin typeface="Cambria Math" panose="02040503050406030204" pitchFamily="18" charset="0"/>
                <a:ea typeface="Cambria Math" panose="02040503050406030204" pitchFamily="18" charset="0"/>
              </a:rPr>
              <a:t>For readability. The paths above appears more than once in the code. So replace the string with variables, making it convenient to modify the input and output path.</a:t>
            </a:r>
            <a:endParaRPr lang="zh-CN" altLang="en-US" sz="2000" dirty="0">
              <a:latin typeface="Cambria Math" panose="02040503050406030204" pitchFamily="18" charset="0"/>
            </a:endParaRPr>
          </a:p>
        </p:txBody>
      </p:sp>
      <p:pic>
        <p:nvPicPr>
          <p:cNvPr id="18" name="图片 17">
            <a:extLst>
              <a:ext uri="{FF2B5EF4-FFF2-40B4-BE49-F238E27FC236}">
                <a16:creationId xmlns:a16="http://schemas.microsoft.com/office/drawing/2014/main" id="{A36873C2-931D-4F66-BF89-FC096934EFC3}"/>
              </a:ext>
            </a:extLst>
          </p:cNvPr>
          <p:cNvPicPr>
            <a:picLocks noChangeAspect="1"/>
          </p:cNvPicPr>
          <p:nvPr/>
        </p:nvPicPr>
        <p:blipFill>
          <a:blip r:embed="rId7"/>
          <a:stretch>
            <a:fillRect/>
          </a:stretch>
        </p:blipFill>
        <p:spPr>
          <a:xfrm>
            <a:off x="8393601" y="3389923"/>
            <a:ext cx="2758679" cy="746825"/>
          </a:xfrm>
          <a:prstGeom prst="rect">
            <a:avLst/>
          </a:prstGeom>
        </p:spPr>
      </p:pic>
      <p:sp>
        <p:nvSpPr>
          <p:cNvPr id="21" name="文本框 20">
            <a:extLst>
              <a:ext uri="{FF2B5EF4-FFF2-40B4-BE49-F238E27FC236}">
                <a16:creationId xmlns:a16="http://schemas.microsoft.com/office/drawing/2014/main" id="{C3A1DD92-2E22-4761-87AE-93FD6AAC33EF}"/>
              </a:ext>
            </a:extLst>
          </p:cNvPr>
          <p:cNvSpPr txBox="1"/>
          <p:nvPr/>
        </p:nvSpPr>
        <p:spPr>
          <a:xfrm>
            <a:off x="8327613" y="2721356"/>
            <a:ext cx="2375551" cy="400110"/>
          </a:xfrm>
          <a:prstGeom prst="rect">
            <a:avLst/>
          </a:prstGeom>
          <a:noFill/>
        </p:spPr>
        <p:txBody>
          <a:bodyPr wrap="square" rtlCol="0">
            <a:spAutoFit/>
          </a:bodyPr>
          <a:lstStyle/>
          <a:p>
            <a:r>
              <a:rPr lang="en-US" altLang="zh-CN" sz="2000" dirty="0">
                <a:latin typeface="Cambria Math" panose="02040503050406030204" pitchFamily="18" charset="0"/>
                <a:ea typeface="Cambria Math" panose="02040503050406030204" pitchFamily="18" charset="0"/>
              </a:rPr>
              <a:t>Some addition</a:t>
            </a:r>
            <a:endParaRPr lang="zh-CN" altLang="en-US" sz="2000" dirty="0">
              <a:latin typeface="Cambria Math" panose="02040503050406030204" pitchFamily="18" charset="0"/>
            </a:endParaRPr>
          </a:p>
        </p:txBody>
      </p:sp>
      <p:sp>
        <p:nvSpPr>
          <p:cNvPr id="22" name="文本框 21">
            <a:extLst>
              <a:ext uri="{FF2B5EF4-FFF2-40B4-BE49-F238E27FC236}">
                <a16:creationId xmlns:a16="http://schemas.microsoft.com/office/drawing/2014/main" id="{39AD418E-BBDF-46C2-87B2-5CECA7772394}"/>
              </a:ext>
            </a:extLst>
          </p:cNvPr>
          <p:cNvSpPr txBox="1"/>
          <p:nvPr/>
        </p:nvSpPr>
        <p:spPr>
          <a:xfrm>
            <a:off x="8327613" y="4684003"/>
            <a:ext cx="3107100" cy="707886"/>
          </a:xfrm>
          <a:prstGeom prst="rect">
            <a:avLst/>
          </a:prstGeom>
          <a:noFill/>
        </p:spPr>
        <p:txBody>
          <a:bodyPr wrap="square" rtlCol="0">
            <a:spAutoFit/>
          </a:bodyPr>
          <a:lstStyle/>
          <a:p>
            <a:r>
              <a:rPr lang="en-US" altLang="zh-CN" sz="2000" dirty="0">
                <a:latin typeface="Cambria Math" panose="02040503050406030204" pitchFamily="18" charset="0"/>
                <a:ea typeface="Cambria Math" panose="02040503050406030204" pitchFamily="18" charset="0"/>
              </a:rPr>
              <a:t>Record images of faces that we didn't detect.</a:t>
            </a:r>
            <a:endParaRPr lang="zh-CN" altLang="en-US" sz="2000" dirty="0">
              <a:latin typeface="Cambria Math" panose="02040503050406030204" pitchFamily="18" charset="0"/>
            </a:endParaRPr>
          </a:p>
        </p:txBody>
      </p:sp>
    </p:spTree>
    <p:extLst>
      <p:ext uri="{BB962C8B-B14F-4D97-AF65-F5344CB8AC3E}">
        <p14:creationId xmlns:p14="http://schemas.microsoft.com/office/powerpoint/2010/main" val="4620368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FB2789-53C5-4F85-9852-9E02BFAA48C8}"/>
              </a:ext>
            </a:extLst>
          </p:cNvPr>
          <p:cNvSpPr>
            <a:spLocks noGrp="1"/>
          </p:cNvSpPr>
          <p:nvPr>
            <p:ph type="title"/>
          </p:nvPr>
        </p:nvSpPr>
        <p:spPr/>
        <p:txBody>
          <a:bodyPr/>
          <a:lstStyle/>
          <a:p>
            <a:r>
              <a:rPr lang="en-US" altLang="zh-CN" dirty="0">
                <a:latin typeface="Consolas" panose="020B0609020204030204" pitchFamily="49" charset="0"/>
              </a:rPr>
              <a:t>Subtask I - Running Result</a:t>
            </a:r>
            <a:endParaRPr lang="zh-CN" altLang="en-US" dirty="0">
              <a:latin typeface="Consolas" panose="020B0609020204030204" pitchFamily="49" charset="0"/>
            </a:endParaRPr>
          </a:p>
        </p:txBody>
      </p:sp>
      <p:pic>
        <p:nvPicPr>
          <p:cNvPr id="5" name="图片 4">
            <a:extLst>
              <a:ext uri="{FF2B5EF4-FFF2-40B4-BE49-F238E27FC236}">
                <a16:creationId xmlns:a16="http://schemas.microsoft.com/office/drawing/2014/main" id="{6F5E181D-9CEA-4D2F-B114-C64D317E8728}"/>
              </a:ext>
            </a:extLst>
          </p:cNvPr>
          <p:cNvPicPr>
            <a:picLocks noChangeAspect="1"/>
          </p:cNvPicPr>
          <p:nvPr/>
        </p:nvPicPr>
        <p:blipFill>
          <a:blip r:embed="rId2"/>
          <a:stretch>
            <a:fillRect/>
          </a:stretch>
        </p:blipFill>
        <p:spPr>
          <a:xfrm>
            <a:off x="679586" y="2282836"/>
            <a:ext cx="3368332" cy="1425063"/>
          </a:xfrm>
          <a:prstGeom prst="rect">
            <a:avLst/>
          </a:prstGeom>
        </p:spPr>
      </p:pic>
      <p:sp>
        <p:nvSpPr>
          <p:cNvPr id="6" name="文本框 5">
            <a:extLst>
              <a:ext uri="{FF2B5EF4-FFF2-40B4-BE49-F238E27FC236}">
                <a16:creationId xmlns:a16="http://schemas.microsoft.com/office/drawing/2014/main" id="{03167F69-6FE0-4DDC-8396-7DE62ECDAC4C}"/>
              </a:ext>
            </a:extLst>
          </p:cNvPr>
          <p:cNvSpPr txBox="1"/>
          <p:nvPr/>
        </p:nvSpPr>
        <p:spPr>
          <a:xfrm>
            <a:off x="1292651" y="3700681"/>
            <a:ext cx="2877494" cy="369332"/>
          </a:xfrm>
          <a:prstGeom prst="rect">
            <a:avLst/>
          </a:prstGeom>
          <a:noFill/>
        </p:spPr>
        <p:txBody>
          <a:bodyPr wrap="square" rtlCol="0">
            <a:spAutoFit/>
          </a:bodyPr>
          <a:lstStyle/>
          <a:p>
            <a:r>
              <a:rPr lang="en-US" altLang="zh-CN" dirty="0">
                <a:latin typeface="Cambria Math" panose="02040503050406030204" pitchFamily="18" charset="0"/>
                <a:ea typeface="Cambria Math" panose="02040503050406030204" pitchFamily="18" charset="0"/>
              </a:rPr>
              <a:t>Screenshot of console</a:t>
            </a:r>
            <a:endParaRPr lang="zh-CN" altLang="en-US" dirty="0">
              <a:latin typeface="Cambria Math" panose="02040503050406030204" pitchFamily="18" charset="0"/>
            </a:endParaRPr>
          </a:p>
        </p:txBody>
      </p:sp>
      <p:sp>
        <p:nvSpPr>
          <p:cNvPr id="9" name="文本框 8">
            <a:extLst>
              <a:ext uri="{FF2B5EF4-FFF2-40B4-BE49-F238E27FC236}">
                <a16:creationId xmlns:a16="http://schemas.microsoft.com/office/drawing/2014/main" id="{7CC589FB-897B-427E-A320-DA0252A0F894}"/>
              </a:ext>
            </a:extLst>
          </p:cNvPr>
          <p:cNvSpPr txBox="1"/>
          <p:nvPr/>
        </p:nvSpPr>
        <p:spPr>
          <a:xfrm>
            <a:off x="1292651" y="6403976"/>
            <a:ext cx="3368332" cy="369332"/>
          </a:xfrm>
          <a:prstGeom prst="rect">
            <a:avLst/>
          </a:prstGeom>
          <a:noFill/>
        </p:spPr>
        <p:txBody>
          <a:bodyPr wrap="square" rtlCol="0">
            <a:spAutoFit/>
          </a:bodyPr>
          <a:lstStyle/>
          <a:p>
            <a:r>
              <a:rPr lang="en-US" altLang="zh-CN" dirty="0">
                <a:latin typeface="Cambria Math" panose="02040503050406030204" pitchFamily="18" charset="0"/>
                <a:ea typeface="Cambria Math" panose="02040503050406030204" pitchFamily="18" charset="0"/>
              </a:rPr>
              <a:t>Screenshot of the report file</a:t>
            </a:r>
            <a:endParaRPr lang="zh-CN" altLang="en-US" dirty="0">
              <a:latin typeface="Cambria Math" panose="02040503050406030204" pitchFamily="18" charset="0"/>
            </a:endParaRPr>
          </a:p>
        </p:txBody>
      </p:sp>
      <p:pic>
        <p:nvPicPr>
          <p:cNvPr id="10" name="图片 9">
            <a:extLst>
              <a:ext uri="{FF2B5EF4-FFF2-40B4-BE49-F238E27FC236}">
                <a16:creationId xmlns:a16="http://schemas.microsoft.com/office/drawing/2014/main" id="{E7A862E2-8301-47B3-87B6-9734BDE1639F}"/>
              </a:ext>
            </a:extLst>
          </p:cNvPr>
          <p:cNvPicPr>
            <a:picLocks noChangeAspect="1"/>
          </p:cNvPicPr>
          <p:nvPr/>
        </p:nvPicPr>
        <p:blipFill rotWithShape="1">
          <a:blip r:embed="rId3"/>
          <a:srcRect r="20030"/>
          <a:stretch/>
        </p:blipFill>
        <p:spPr>
          <a:xfrm>
            <a:off x="679586" y="4147683"/>
            <a:ext cx="4857123" cy="2270957"/>
          </a:xfrm>
          <a:prstGeom prst="rect">
            <a:avLst/>
          </a:prstGeom>
        </p:spPr>
      </p:pic>
      <p:pic>
        <p:nvPicPr>
          <p:cNvPr id="11" name="图片 10">
            <a:extLst>
              <a:ext uri="{FF2B5EF4-FFF2-40B4-BE49-F238E27FC236}">
                <a16:creationId xmlns:a16="http://schemas.microsoft.com/office/drawing/2014/main" id="{499AF78B-9A80-4970-8516-BF6F3D07928F}"/>
              </a:ext>
            </a:extLst>
          </p:cNvPr>
          <p:cNvPicPr>
            <a:picLocks noChangeAspect="1"/>
          </p:cNvPicPr>
          <p:nvPr/>
        </p:nvPicPr>
        <p:blipFill rotWithShape="1">
          <a:blip r:embed="rId4"/>
          <a:srcRect r="18221"/>
          <a:stretch/>
        </p:blipFill>
        <p:spPr>
          <a:xfrm>
            <a:off x="5791201" y="5994438"/>
            <a:ext cx="5721213" cy="286900"/>
          </a:xfrm>
          <a:prstGeom prst="rect">
            <a:avLst/>
          </a:prstGeom>
        </p:spPr>
      </p:pic>
      <p:sp>
        <p:nvSpPr>
          <p:cNvPr id="12" name="文本框 11">
            <a:extLst>
              <a:ext uri="{FF2B5EF4-FFF2-40B4-BE49-F238E27FC236}">
                <a16:creationId xmlns:a16="http://schemas.microsoft.com/office/drawing/2014/main" id="{174E7A56-576F-4C95-AED7-BD15AEF0B66B}"/>
              </a:ext>
            </a:extLst>
          </p:cNvPr>
          <p:cNvSpPr txBox="1"/>
          <p:nvPr/>
        </p:nvSpPr>
        <p:spPr>
          <a:xfrm>
            <a:off x="5791201" y="2439523"/>
            <a:ext cx="5721213" cy="3416320"/>
          </a:xfrm>
          <a:prstGeom prst="rect">
            <a:avLst/>
          </a:prstGeom>
          <a:noFill/>
        </p:spPr>
        <p:txBody>
          <a:bodyPr wrap="square" rtlCol="0">
            <a:spAutoFit/>
          </a:bodyPr>
          <a:lstStyle/>
          <a:p>
            <a:r>
              <a:rPr lang="en-US" altLang="zh-CN" sz="2400" dirty="0">
                <a:latin typeface="Cambria Math" panose="02040503050406030204" pitchFamily="18" charset="0"/>
                <a:ea typeface="Cambria Math" panose="02040503050406030204" pitchFamily="18" charset="0"/>
              </a:rPr>
              <a:t>The second parameter of the function below is quite significant. </a:t>
            </a:r>
          </a:p>
          <a:p>
            <a:endParaRPr lang="en-US" altLang="zh-CN" sz="2400" dirty="0">
              <a:latin typeface="Cambria Math" panose="02040503050406030204" pitchFamily="18" charset="0"/>
              <a:ea typeface="Cambria Math" panose="02040503050406030204" pitchFamily="18" charset="0"/>
            </a:endParaRPr>
          </a:p>
          <a:p>
            <a:r>
              <a:rPr lang="en-US" altLang="zh-CN" sz="2400" dirty="0">
                <a:latin typeface="Cambria Math" panose="02040503050406030204" pitchFamily="18" charset="0"/>
                <a:ea typeface="Cambria Math" panose="02040503050406030204" pitchFamily="18" charset="0"/>
              </a:rPr>
              <a:t>When it is 1.2 the recognition rate is relatively high. </a:t>
            </a:r>
          </a:p>
          <a:p>
            <a:endParaRPr lang="en-US" altLang="zh-CN" sz="2400" dirty="0">
              <a:latin typeface="Cambria Math" panose="02040503050406030204" pitchFamily="18" charset="0"/>
              <a:ea typeface="Cambria Math" panose="02040503050406030204" pitchFamily="18" charset="0"/>
            </a:endParaRPr>
          </a:p>
          <a:p>
            <a:r>
              <a:rPr lang="en-US" altLang="zh-CN" sz="2400" dirty="0">
                <a:latin typeface="Cambria Math" panose="02040503050406030204" pitchFamily="18" charset="0"/>
                <a:ea typeface="Cambria Math" panose="02040503050406030204" pitchFamily="18" charset="0"/>
              </a:rPr>
              <a:t>When it is 1.1, the recognition rate is even higher, but some regions without faces are considered as face regions.</a:t>
            </a:r>
            <a:endParaRPr lang="zh-CN" altLang="en-US" sz="2400" dirty="0">
              <a:latin typeface="Cambria Math" panose="02040503050406030204" pitchFamily="18" charset="0"/>
            </a:endParaRPr>
          </a:p>
        </p:txBody>
      </p:sp>
    </p:spTree>
    <p:extLst>
      <p:ext uri="{BB962C8B-B14F-4D97-AF65-F5344CB8AC3E}">
        <p14:creationId xmlns:p14="http://schemas.microsoft.com/office/powerpoint/2010/main" val="25469781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B413DF-EC12-4916-BB07-318D0E426A48}"/>
              </a:ext>
            </a:extLst>
          </p:cNvPr>
          <p:cNvSpPr>
            <a:spLocks noGrp="1"/>
          </p:cNvSpPr>
          <p:nvPr>
            <p:ph type="title"/>
          </p:nvPr>
        </p:nvSpPr>
        <p:spPr/>
        <p:txBody>
          <a:bodyPr/>
          <a:lstStyle/>
          <a:p>
            <a:r>
              <a:rPr lang="en-US" altLang="zh-CN" dirty="0">
                <a:latin typeface="Consolas" panose="020B0609020204030204" pitchFamily="49" charset="0"/>
              </a:rPr>
              <a:t>Subtask II – Smile Detection</a:t>
            </a:r>
            <a:endParaRPr lang="zh-CN" altLang="en-US" dirty="0">
              <a:latin typeface="Consolas" panose="020B0609020204030204" pitchFamily="49" charset="0"/>
            </a:endParaRPr>
          </a:p>
        </p:txBody>
      </p:sp>
      <p:sp>
        <p:nvSpPr>
          <p:cNvPr id="7" name="文本框 6">
            <a:extLst>
              <a:ext uri="{FF2B5EF4-FFF2-40B4-BE49-F238E27FC236}">
                <a16:creationId xmlns:a16="http://schemas.microsoft.com/office/drawing/2014/main" id="{B9E340EB-6325-48D3-96CD-D8A88E9EE96F}"/>
              </a:ext>
            </a:extLst>
          </p:cNvPr>
          <p:cNvSpPr txBox="1"/>
          <p:nvPr/>
        </p:nvSpPr>
        <p:spPr>
          <a:xfrm>
            <a:off x="7077075" y="2636667"/>
            <a:ext cx="4091035" cy="3477875"/>
          </a:xfrm>
          <a:prstGeom prst="rect">
            <a:avLst/>
          </a:prstGeom>
          <a:noFill/>
        </p:spPr>
        <p:txBody>
          <a:bodyPr wrap="square" rtlCol="0">
            <a:spAutoFit/>
          </a:bodyPr>
          <a:lstStyle/>
          <a:p>
            <a:r>
              <a:rPr lang="en-US" altLang="zh-CN" sz="2000" dirty="0">
                <a:latin typeface="Cambria Math" panose="02040503050406030204" pitchFamily="18" charset="0"/>
                <a:ea typeface="Cambria Math" panose="02040503050406030204" pitchFamily="18" charset="0"/>
              </a:rPr>
              <a:t>Important library:</a:t>
            </a:r>
          </a:p>
          <a:p>
            <a:r>
              <a:rPr lang="en-US" altLang="zh-CN" sz="2000" dirty="0">
                <a:latin typeface="Cambria Math" panose="02040503050406030204" pitchFamily="18" charset="0"/>
                <a:ea typeface="Cambria Math" panose="02040503050406030204" pitchFamily="18" charset="0"/>
              </a:rPr>
              <a:t>cv2</a:t>
            </a:r>
          </a:p>
          <a:p>
            <a:r>
              <a:rPr lang="en-US" altLang="zh-CN" sz="2000" dirty="0" err="1">
                <a:latin typeface="Cambria Math" panose="02040503050406030204" pitchFamily="18" charset="0"/>
                <a:ea typeface="Cambria Math" panose="02040503050406030204" pitchFamily="18" charset="0"/>
              </a:rPr>
              <a:t>numpy</a:t>
            </a:r>
            <a:endParaRPr lang="en-US" altLang="zh-CN" sz="2000" dirty="0">
              <a:latin typeface="Cambria Math" panose="02040503050406030204" pitchFamily="18" charset="0"/>
              <a:ea typeface="Cambria Math" panose="02040503050406030204" pitchFamily="18" charset="0"/>
            </a:endParaRPr>
          </a:p>
          <a:p>
            <a:r>
              <a:rPr lang="en-US" altLang="zh-CN" sz="2000" dirty="0" err="1">
                <a:latin typeface="Cambria Math" panose="02040503050406030204" pitchFamily="18" charset="0"/>
                <a:ea typeface="Cambria Math" panose="02040503050406030204" pitchFamily="18" charset="0"/>
              </a:rPr>
              <a:t>sklearn.svm</a:t>
            </a:r>
            <a:endParaRPr lang="en-US" altLang="zh-CN" sz="2000" dirty="0">
              <a:latin typeface="Cambria Math" panose="02040503050406030204" pitchFamily="18" charset="0"/>
              <a:ea typeface="Cambria Math" panose="02040503050406030204" pitchFamily="18" charset="0"/>
            </a:endParaRPr>
          </a:p>
          <a:p>
            <a:r>
              <a:rPr lang="en-US" altLang="zh-CN" sz="2000" dirty="0" err="1">
                <a:latin typeface="Cambria Math" panose="02040503050406030204" pitchFamily="18" charset="0"/>
                <a:ea typeface="Cambria Math" panose="02040503050406030204" pitchFamily="18" charset="0"/>
              </a:rPr>
              <a:t>skimage.feature</a:t>
            </a:r>
            <a:endParaRPr lang="en-US" altLang="zh-CN" sz="2000" dirty="0">
              <a:latin typeface="Cambria Math" panose="02040503050406030204" pitchFamily="18" charset="0"/>
              <a:ea typeface="Cambria Math" panose="02040503050406030204" pitchFamily="18" charset="0"/>
            </a:endParaRPr>
          </a:p>
          <a:p>
            <a:endParaRPr lang="en-US" altLang="zh-CN" sz="2000" dirty="0">
              <a:latin typeface="Cambria Math" panose="02040503050406030204" pitchFamily="18" charset="0"/>
              <a:ea typeface="Cambria Math" panose="02040503050406030204" pitchFamily="18" charset="0"/>
            </a:endParaRPr>
          </a:p>
          <a:p>
            <a:r>
              <a:rPr lang="en-US" altLang="zh-CN" sz="2000" dirty="0">
                <a:latin typeface="Cambria Math" panose="02040503050406030204" pitchFamily="18" charset="0"/>
                <a:ea typeface="Cambria Math" panose="02040503050406030204" pitchFamily="18" charset="0"/>
              </a:rPr>
              <a:t>Important function:</a:t>
            </a:r>
          </a:p>
          <a:p>
            <a:r>
              <a:rPr lang="en-US" altLang="zh-CN" sz="2000" dirty="0">
                <a:latin typeface="Cambria Math" panose="02040503050406030204" pitchFamily="18" charset="0"/>
                <a:ea typeface="Cambria Math" panose="02040503050406030204" pitchFamily="18" charset="0"/>
              </a:rPr>
              <a:t>SVC()</a:t>
            </a:r>
          </a:p>
          <a:p>
            <a:r>
              <a:rPr lang="en-US" altLang="zh-CN" sz="2000" dirty="0" err="1">
                <a:latin typeface="Cambria Math" panose="02040503050406030204" pitchFamily="18" charset="0"/>
                <a:ea typeface="Cambria Math" panose="02040503050406030204" pitchFamily="18" charset="0"/>
              </a:rPr>
              <a:t>numpy.vstack</a:t>
            </a:r>
            <a:r>
              <a:rPr lang="en-US" altLang="zh-CN" sz="2000" dirty="0">
                <a:latin typeface="Cambria Math" panose="02040503050406030204" pitchFamily="18" charset="0"/>
                <a:ea typeface="Cambria Math" panose="02040503050406030204" pitchFamily="18" charset="0"/>
              </a:rPr>
              <a:t>()</a:t>
            </a:r>
          </a:p>
          <a:p>
            <a:r>
              <a:rPr lang="en-US" altLang="zh-CN" sz="2000" dirty="0" err="1">
                <a:latin typeface="Cambria Math" panose="02040503050406030204" pitchFamily="18" charset="0"/>
                <a:ea typeface="Cambria Math" panose="02040503050406030204" pitchFamily="18" charset="0"/>
              </a:rPr>
              <a:t>local_binary_pattern</a:t>
            </a:r>
            <a:r>
              <a:rPr lang="en-US" altLang="zh-CN" sz="2000" dirty="0">
                <a:latin typeface="Cambria Math" panose="02040503050406030204" pitchFamily="18" charset="0"/>
                <a:ea typeface="Cambria Math" panose="02040503050406030204" pitchFamily="18" charset="0"/>
              </a:rPr>
              <a:t>()</a:t>
            </a:r>
          </a:p>
          <a:p>
            <a:r>
              <a:rPr lang="en-US" altLang="zh-CN" sz="2000" dirty="0" err="1">
                <a:latin typeface="Cambria Math" panose="02040503050406030204" pitchFamily="18" charset="0"/>
                <a:ea typeface="Cambria Math" panose="02040503050406030204" pitchFamily="18" charset="0"/>
              </a:rPr>
              <a:t>skimage.feature.hog</a:t>
            </a:r>
            <a:r>
              <a:rPr lang="en-US" altLang="zh-CN" sz="2000" dirty="0">
                <a:latin typeface="Cambria Math" panose="02040503050406030204" pitchFamily="18" charset="0"/>
                <a:ea typeface="Cambria Math" panose="02040503050406030204" pitchFamily="18" charset="0"/>
              </a:rPr>
              <a:t>()</a:t>
            </a:r>
            <a:endParaRPr lang="en-US" altLang="zh-CN" sz="1600" dirty="0">
              <a:latin typeface="Cambria Math" panose="02040503050406030204" pitchFamily="18" charset="0"/>
              <a:ea typeface="Cambria Math" panose="02040503050406030204" pitchFamily="18" charset="0"/>
            </a:endParaRPr>
          </a:p>
        </p:txBody>
      </p:sp>
      <p:pic>
        <p:nvPicPr>
          <p:cNvPr id="10" name="图片 9">
            <a:extLst>
              <a:ext uri="{FF2B5EF4-FFF2-40B4-BE49-F238E27FC236}">
                <a16:creationId xmlns:a16="http://schemas.microsoft.com/office/drawing/2014/main" id="{D254F3A5-6F49-4CDF-9DDC-27027E4165FF}"/>
              </a:ext>
            </a:extLst>
          </p:cNvPr>
          <p:cNvPicPr>
            <a:picLocks noChangeAspect="1"/>
          </p:cNvPicPr>
          <p:nvPr/>
        </p:nvPicPr>
        <p:blipFill>
          <a:blip r:embed="rId2"/>
          <a:stretch>
            <a:fillRect/>
          </a:stretch>
        </p:blipFill>
        <p:spPr>
          <a:xfrm>
            <a:off x="834129" y="2636667"/>
            <a:ext cx="6027942" cy="3337849"/>
          </a:xfrm>
          <a:prstGeom prst="rect">
            <a:avLst/>
          </a:prstGeom>
        </p:spPr>
      </p:pic>
    </p:spTree>
    <p:extLst>
      <p:ext uri="{BB962C8B-B14F-4D97-AF65-F5344CB8AC3E}">
        <p14:creationId xmlns:p14="http://schemas.microsoft.com/office/powerpoint/2010/main" val="329841459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离子会议室">
  <a:themeElements>
    <a:clrScheme name="离子会议室">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离子会议室">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离子会议室">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docProps/app.xml><?xml version="1.0" encoding="utf-8"?>
<Properties xmlns="http://schemas.openxmlformats.org/officeDocument/2006/extended-properties" xmlns:vt="http://schemas.openxmlformats.org/officeDocument/2006/docPropsVTypes">
  <Template>Ion Boardroom</Template>
  <TotalTime>0</TotalTime>
  <Words>2987</Words>
  <Application>Microsoft Office PowerPoint</Application>
  <PresentationFormat>宽屏</PresentationFormat>
  <Paragraphs>303</Paragraphs>
  <Slides>33</Slides>
  <Notes>0</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33</vt:i4>
      </vt:variant>
    </vt:vector>
  </HeadingPairs>
  <TitlesOfParts>
    <vt:vector size="39" baseType="lpstr">
      <vt:lpstr>Arial</vt:lpstr>
      <vt:lpstr>Cambria Math</vt:lpstr>
      <vt:lpstr>Century Gothic</vt:lpstr>
      <vt:lpstr>Consolas</vt:lpstr>
      <vt:lpstr>Wingdings 3</vt:lpstr>
      <vt:lpstr>离子会议室</vt:lpstr>
      <vt:lpstr>Report Of The  Final Project</vt:lpstr>
      <vt:lpstr>Warnings</vt:lpstr>
      <vt:lpstr>Problem Description</vt:lpstr>
      <vt:lpstr>Problem Analysis</vt:lpstr>
      <vt:lpstr>Subtask I - Face Detection</vt:lpstr>
      <vt:lpstr>Subtask I   Note</vt:lpstr>
      <vt:lpstr>Subtask I   Code Changes</vt:lpstr>
      <vt:lpstr>Subtask I - Running Result</vt:lpstr>
      <vt:lpstr>Subtask II – Smile Detection</vt:lpstr>
      <vt:lpstr>PowerPoint 演示文稿</vt:lpstr>
      <vt:lpstr>PowerPoint 演示文稿</vt:lpstr>
      <vt:lpstr>PowerPoint 演示文稿</vt:lpstr>
      <vt:lpstr>PowerPoint 演示文稿</vt:lpstr>
      <vt:lpstr>PowerPoint 演示文稿</vt:lpstr>
      <vt:lpstr>PowerPoint 演示文稿</vt:lpstr>
      <vt:lpstr>Subtask II – Parameter Adjustment</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Subtask III - Real-time Detection</vt:lpstr>
      <vt:lpstr>Subtask III   Note</vt:lpstr>
      <vt:lpstr>Subtask III – Real-time Detection(1)</vt:lpstr>
      <vt:lpstr>Subtask III – Code Changes</vt:lpstr>
      <vt:lpstr>Subtask III – Some Problems For Version1</vt:lpstr>
      <vt:lpstr>Subtask III – Real-time Detection(2)</vt:lpstr>
      <vt:lpstr>Subtask III – Version2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Report Of The  Final Project</dc:title>
  <dc:creator>27931</dc:creator>
  <cp:lastModifiedBy>27931</cp:lastModifiedBy>
  <cp:revision>426</cp:revision>
  <dcterms:created xsi:type="dcterms:W3CDTF">2018-12-10T12:08:23Z</dcterms:created>
  <dcterms:modified xsi:type="dcterms:W3CDTF">2018-12-29T08:13:25Z</dcterms:modified>
</cp:coreProperties>
</file>